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6" r:id="rId4"/>
    <p:sldId id="287" r:id="rId5"/>
    <p:sldId id="259" r:id="rId6"/>
    <p:sldId id="258" r:id="rId7"/>
    <p:sldId id="288" r:id="rId8"/>
    <p:sldId id="304" r:id="rId9"/>
    <p:sldId id="299" r:id="rId10"/>
    <p:sldId id="300" r:id="rId11"/>
    <p:sldId id="301" r:id="rId12"/>
    <p:sldId id="305" r:id="rId13"/>
    <p:sldId id="306" r:id="rId14"/>
    <p:sldId id="308" r:id="rId15"/>
    <p:sldId id="307" r:id="rId16"/>
    <p:sldId id="310" r:id="rId17"/>
    <p:sldId id="311" r:id="rId18"/>
    <p:sldId id="309" r:id="rId19"/>
    <p:sldId id="31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68D09-683B-4D44-A447-E900079F7EED}"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768CCD07-12AF-42BB-BEE8-01792D9D92E8}">
      <dgm:prSet phldrT="[Text]"/>
      <dgm:spPr/>
      <dgm:t>
        <a:bodyPr/>
        <a:lstStyle/>
        <a:p>
          <a:r>
            <a:rPr lang="en-US" dirty="0"/>
            <a:t>Assessment Plan</a:t>
          </a:r>
        </a:p>
      </dgm:t>
    </dgm:pt>
    <dgm:pt modelId="{FAF276FB-2A9A-4B0D-BA6B-119E5EE60C57}" type="parTrans" cxnId="{98B20B26-081C-4856-A1DF-07F38752CF6F}">
      <dgm:prSet/>
      <dgm:spPr/>
      <dgm:t>
        <a:bodyPr/>
        <a:lstStyle/>
        <a:p>
          <a:endParaRPr lang="en-US"/>
        </a:p>
      </dgm:t>
    </dgm:pt>
    <dgm:pt modelId="{BF422E71-DD5F-440A-98E0-922995023953}" type="sibTrans" cxnId="{98B20B26-081C-4856-A1DF-07F38752CF6F}">
      <dgm:prSet/>
      <dgm:spPr/>
      <dgm:t>
        <a:bodyPr/>
        <a:lstStyle/>
        <a:p>
          <a:endParaRPr lang="en-US"/>
        </a:p>
      </dgm:t>
    </dgm:pt>
    <dgm:pt modelId="{869020DF-59D3-486B-BF7C-CCF3B0EF4DC8}">
      <dgm:prSet phldrT="[Text]"/>
      <dgm:spPr/>
      <dgm:t>
        <a:bodyPr/>
        <a:lstStyle/>
        <a:p>
          <a:r>
            <a:rPr lang="en-US" dirty="0"/>
            <a:t>Assessment Report</a:t>
          </a:r>
        </a:p>
      </dgm:t>
    </dgm:pt>
    <dgm:pt modelId="{A439F6A7-9778-4251-8A12-824516578E24}" type="parTrans" cxnId="{F3526D7E-7065-4197-9084-ECA409FCC04F}">
      <dgm:prSet/>
      <dgm:spPr/>
      <dgm:t>
        <a:bodyPr/>
        <a:lstStyle/>
        <a:p>
          <a:endParaRPr lang="en-US"/>
        </a:p>
      </dgm:t>
    </dgm:pt>
    <dgm:pt modelId="{4402CC1F-F2F2-45D4-BDD9-477169297F99}" type="sibTrans" cxnId="{F3526D7E-7065-4197-9084-ECA409FCC04F}">
      <dgm:prSet/>
      <dgm:spPr/>
      <dgm:t>
        <a:bodyPr/>
        <a:lstStyle/>
        <a:p>
          <a:endParaRPr lang="en-US"/>
        </a:p>
      </dgm:t>
    </dgm:pt>
    <dgm:pt modelId="{1BFF3435-45A7-4C37-BF66-ECF4105F0ABF}">
      <dgm:prSet phldrT="[Text]"/>
      <dgm:spPr/>
      <dgm:t>
        <a:bodyPr/>
        <a:lstStyle/>
        <a:p>
          <a:r>
            <a:rPr lang="en-US" dirty="0"/>
            <a:t>Self-Study</a:t>
          </a:r>
        </a:p>
      </dgm:t>
    </dgm:pt>
    <dgm:pt modelId="{E17E7E44-208E-47B1-96D5-37B50F3E76E7}" type="parTrans" cxnId="{7744B075-8006-4C12-B896-D3058E0DDE28}">
      <dgm:prSet/>
      <dgm:spPr/>
      <dgm:t>
        <a:bodyPr/>
        <a:lstStyle/>
        <a:p>
          <a:endParaRPr lang="en-US"/>
        </a:p>
      </dgm:t>
    </dgm:pt>
    <dgm:pt modelId="{5A48F94E-F811-47CC-9677-CF96249CE778}" type="sibTrans" cxnId="{7744B075-8006-4C12-B896-D3058E0DDE28}">
      <dgm:prSet/>
      <dgm:spPr/>
      <dgm:t>
        <a:bodyPr/>
        <a:lstStyle/>
        <a:p>
          <a:endParaRPr lang="en-US"/>
        </a:p>
      </dgm:t>
    </dgm:pt>
    <dgm:pt modelId="{26BD7668-F420-42E4-B097-0F76CBAAD1CA}" type="pres">
      <dgm:prSet presAssocID="{E9D68D09-683B-4D44-A447-E900079F7EED}" presName="Name0" presStyleCnt="0">
        <dgm:presLayoutVars>
          <dgm:chMax val="11"/>
          <dgm:chPref val="11"/>
          <dgm:dir/>
          <dgm:resizeHandles/>
        </dgm:presLayoutVars>
      </dgm:prSet>
      <dgm:spPr/>
    </dgm:pt>
    <dgm:pt modelId="{24EC2ADB-8F98-46DA-8793-29EA8DDD8234}" type="pres">
      <dgm:prSet presAssocID="{1BFF3435-45A7-4C37-BF66-ECF4105F0ABF}" presName="Accent3" presStyleCnt="0"/>
      <dgm:spPr/>
    </dgm:pt>
    <dgm:pt modelId="{0A2FDE86-EAB8-4EA3-9323-A521AF1A5D5D}" type="pres">
      <dgm:prSet presAssocID="{1BFF3435-45A7-4C37-BF66-ECF4105F0ABF}" presName="Accent" presStyleLbl="node1" presStyleIdx="0" presStyleCnt="3"/>
      <dgm:spPr/>
    </dgm:pt>
    <dgm:pt modelId="{ADD9D06E-20FC-41E1-A930-FA9ACDBD5791}" type="pres">
      <dgm:prSet presAssocID="{1BFF3435-45A7-4C37-BF66-ECF4105F0ABF}" presName="ParentBackground3" presStyleCnt="0"/>
      <dgm:spPr/>
    </dgm:pt>
    <dgm:pt modelId="{2C2AFF9C-EC6A-4D0B-ADD4-BDE1463BBFA7}" type="pres">
      <dgm:prSet presAssocID="{1BFF3435-45A7-4C37-BF66-ECF4105F0ABF}" presName="ParentBackground" presStyleLbl="fgAcc1" presStyleIdx="0" presStyleCnt="3"/>
      <dgm:spPr/>
    </dgm:pt>
    <dgm:pt modelId="{52ABBE97-205C-4A60-A7AD-FF8E7CC11A8F}" type="pres">
      <dgm:prSet presAssocID="{1BFF3435-45A7-4C37-BF66-ECF4105F0ABF}" presName="Parent3" presStyleLbl="revTx" presStyleIdx="0" presStyleCnt="0">
        <dgm:presLayoutVars>
          <dgm:chMax val="1"/>
          <dgm:chPref val="1"/>
          <dgm:bulletEnabled val="1"/>
        </dgm:presLayoutVars>
      </dgm:prSet>
      <dgm:spPr/>
    </dgm:pt>
    <dgm:pt modelId="{466A210B-9320-4221-9915-18D241C4C4B9}" type="pres">
      <dgm:prSet presAssocID="{869020DF-59D3-486B-BF7C-CCF3B0EF4DC8}" presName="Accent2" presStyleCnt="0"/>
      <dgm:spPr/>
    </dgm:pt>
    <dgm:pt modelId="{7E94D9DF-B802-4629-85E4-9FA420F5F31B}" type="pres">
      <dgm:prSet presAssocID="{869020DF-59D3-486B-BF7C-CCF3B0EF4DC8}" presName="Accent" presStyleLbl="node1" presStyleIdx="1" presStyleCnt="3"/>
      <dgm:spPr/>
    </dgm:pt>
    <dgm:pt modelId="{3BC299AB-5C0C-4837-9E2C-5070652769F7}" type="pres">
      <dgm:prSet presAssocID="{869020DF-59D3-486B-BF7C-CCF3B0EF4DC8}" presName="ParentBackground2" presStyleCnt="0"/>
      <dgm:spPr/>
    </dgm:pt>
    <dgm:pt modelId="{E7C8A4DD-8A4F-4EE7-94E4-1D2D9B21BA09}" type="pres">
      <dgm:prSet presAssocID="{869020DF-59D3-486B-BF7C-CCF3B0EF4DC8}" presName="ParentBackground" presStyleLbl="fgAcc1" presStyleIdx="1" presStyleCnt="3"/>
      <dgm:spPr/>
    </dgm:pt>
    <dgm:pt modelId="{CBBC8FFF-C75D-495D-B14E-0231A0426F9F}" type="pres">
      <dgm:prSet presAssocID="{869020DF-59D3-486B-BF7C-CCF3B0EF4DC8}" presName="Parent2" presStyleLbl="revTx" presStyleIdx="0" presStyleCnt="0">
        <dgm:presLayoutVars>
          <dgm:chMax val="1"/>
          <dgm:chPref val="1"/>
          <dgm:bulletEnabled val="1"/>
        </dgm:presLayoutVars>
      </dgm:prSet>
      <dgm:spPr/>
    </dgm:pt>
    <dgm:pt modelId="{DC625953-AC3F-43FD-96E4-5F6000A8BC71}" type="pres">
      <dgm:prSet presAssocID="{768CCD07-12AF-42BB-BEE8-01792D9D92E8}" presName="Accent1" presStyleCnt="0"/>
      <dgm:spPr/>
    </dgm:pt>
    <dgm:pt modelId="{104AB8A8-FFBB-49CD-B086-8377726B48D7}" type="pres">
      <dgm:prSet presAssocID="{768CCD07-12AF-42BB-BEE8-01792D9D92E8}" presName="Accent" presStyleLbl="node1" presStyleIdx="2" presStyleCnt="3"/>
      <dgm:spPr/>
    </dgm:pt>
    <dgm:pt modelId="{46F1E7CA-8391-490F-8417-682215CF6EB5}" type="pres">
      <dgm:prSet presAssocID="{768CCD07-12AF-42BB-BEE8-01792D9D92E8}" presName="ParentBackground1" presStyleCnt="0"/>
      <dgm:spPr/>
    </dgm:pt>
    <dgm:pt modelId="{06DBB6DE-DF35-409A-9FD7-9FAB15882E01}" type="pres">
      <dgm:prSet presAssocID="{768CCD07-12AF-42BB-BEE8-01792D9D92E8}" presName="ParentBackground" presStyleLbl="fgAcc1" presStyleIdx="2" presStyleCnt="3"/>
      <dgm:spPr/>
    </dgm:pt>
    <dgm:pt modelId="{D776F7F5-082F-48FF-9029-D9F5F69429AF}" type="pres">
      <dgm:prSet presAssocID="{768CCD07-12AF-42BB-BEE8-01792D9D92E8}" presName="Parent1" presStyleLbl="revTx" presStyleIdx="0" presStyleCnt="0">
        <dgm:presLayoutVars>
          <dgm:chMax val="1"/>
          <dgm:chPref val="1"/>
          <dgm:bulletEnabled val="1"/>
        </dgm:presLayoutVars>
      </dgm:prSet>
      <dgm:spPr/>
    </dgm:pt>
  </dgm:ptLst>
  <dgm:cxnLst>
    <dgm:cxn modelId="{303EE824-9EA9-4437-B6CF-10BDAA1E7F91}" type="presOf" srcId="{768CCD07-12AF-42BB-BEE8-01792D9D92E8}" destId="{06DBB6DE-DF35-409A-9FD7-9FAB15882E01}" srcOrd="0" destOrd="0" presId="urn:microsoft.com/office/officeart/2011/layout/CircleProcess"/>
    <dgm:cxn modelId="{98B20B26-081C-4856-A1DF-07F38752CF6F}" srcId="{E9D68D09-683B-4D44-A447-E900079F7EED}" destId="{768CCD07-12AF-42BB-BEE8-01792D9D92E8}" srcOrd="0" destOrd="0" parTransId="{FAF276FB-2A9A-4B0D-BA6B-119E5EE60C57}" sibTransId="{BF422E71-DD5F-440A-98E0-922995023953}"/>
    <dgm:cxn modelId="{A0701143-D20E-4F48-942C-09F1A977573C}" type="presOf" srcId="{1BFF3435-45A7-4C37-BF66-ECF4105F0ABF}" destId="{2C2AFF9C-EC6A-4D0B-ADD4-BDE1463BBFA7}" srcOrd="0" destOrd="0" presId="urn:microsoft.com/office/officeart/2011/layout/CircleProcess"/>
    <dgm:cxn modelId="{E77B434D-6C58-4270-A09D-E7E1660E9886}" type="presOf" srcId="{1BFF3435-45A7-4C37-BF66-ECF4105F0ABF}" destId="{52ABBE97-205C-4A60-A7AD-FF8E7CC11A8F}" srcOrd="1" destOrd="0" presId="urn:microsoft.com/office/officeart/2011/layout/CircleProcess"/>
    <dgm:cxn modelId="{7744B075-8006-4C12-B896-D3058E0DDE28}" srcId="{E9D68D09-683B-4D44-A447-E900079F7EED}" destId="{1BFF3435-45A7-4C37-BF66-ECF4105F0ABF}" srcOrd="2" destOrd="0" parTransId="{E17E7E44-208E-47B1-96D5-37B50F3E76E7}" sibTransId="{5A48F94E-F811-47CC-9677-CF96249CE778}"/>
    <dgm:cxn modelId="{F3526D7E-7065-4197-9084-ECA409FCC04F}" srcId="{E9D68D09-683B-4D44-A447-E900079F7EED}" destId="{869020DF-59D3-486B-BF7C-CCF3B0EF4DC8}" srcOrd="1" destOrd="0" parTransId="{A439F6A7-9778-4251-8A12-824516578E24}" sibTransId="{4402CC1F-F2F2-45D4-BDD9-477169297F99}"/>
    <dgm:cxn modelId="{F7CEC087-0C5F-47C1-88EE-DDFBEF032BB4}" type="presOf" srcId="{869020DF-59D3-486B-BF7C-CCF3B0EF4DC8}" destId="{CBBC8FFF-C75D-495D-B14E-0231A0426F9F}" srcOrd="1" destOrd="0" presId="urn:microsoft.com/office/officeart/2011/layout/CircleProcess"/>
    <dgm:cxn modelId="{50730AA2-CF34-4E02-B723-EEC9F915E96C}" type="presOf" srcId="{869020DF-59D3-486B-BF7C-CCF3B0EF4DC8}" destId="{E7C8A4DD-8A4F-4EE7-94E4-1D2D9B21BA09}" srcOrd="0" destOrd="0" presId="urn:microsoft.com/office/officeart/2011/layout/CircleProcess"/>
    <dgm:cxn modelId="{BC5B26D7-971E-434B-84CD-DA6612E8B1CE}" type="presOf" srcId="{E9D68D09-683B-4D44-A447-E900079F7EED}" destId="{26BD7668-F420-42E4-B097-0F76CBAAD1CA}" srcOrd="0" destOrd="0" presId="urn:microsoft.com/office/officeart/2011/layout/CircleProcess"/>
    <dgm:cxn modelId="{A40E05EF-C12D-4C4F-B75D-BCAB53FD7660}" type="presOf" srcId="{768CCD07-12AF-42BB-BEE8-01792D9D92E8}" destId="{D776F7F5-082F-48FF-9029-D9F5F69429AF}" srcOrd="1" destOrd="0" presId="urn:microsoft.com/office/officeart/2011/layout/CircleProcess"/>
    <dgm:cxn modelId="{FBE7E872-CB51-4F91-8117-C1F1FC7A8D64}" type="presParOf" srcId="{26BD7668-F420-42E4-B097-0F76CBAAD1CA}" destId="{24EC2ADB-8F98-46DA-8793-29EA8DDD8234}" srcOrd="0" destOrd="0" presId="urn:microsoft.com/office/officeart/2011/layout/CircleProcess"/>
    <dgm:cxn modelId="{7B595251-E93B-4066-B491-026904F10279}" type="presParOf" srcId="{24EC2ADB-8F98-46DA-8793-29EA8DDD8234}" destId="{0A2FDE86-EAB8-4EA3-9323-A521AF1A5D5D}" srcOrd="0" destOrd="0" presId="urn:microsoft.com/office/officeart/2011/layout/CircleProcess"/>
    <dgm:cxn modelId="{625A303E-58E7-4F68-8062-14745AD8C52E}" type="presParOf" srcId="{26BD7668-F420-42E4-B097-0F76CBAAD1CA}" destId="{ADD9D06E-20FC-41E1-A930-FA9ACDBD5791}" srcOrd="1" destOrd="0" presId="urn:microsoft.com/office/officeart/2011/layout/CircleProcess"/>
    <dgm:cxn modelId="{2D1746E2-05CE-4597-968F-ABD8F83A0938}" type="presParOf" srcId="{ADD9D06E-20FC-41E1-A930-FA9ACDBD5791}" destId="{2C2AFF9C-EC6A-4D0B-ADD4-BDE1463BBFA7}" srcOrd="0" destOrd="0" presId="urn:microsoft.com/office/officeart/2011/layout/CircleProcess"/>
    <dgm:cxn modelId="{0830FCE7-83F8-43BA-B2DB-338CEE87FD22}" type="presParOf" srcId="{26BD7668-F420-42E4-B097-0F76CBAAD1CA}" destId="{52ABBE97-205C-4A60-A7AD-FF8E7CC11A8F}" srcOrd="2" destOrd="0" presId="urn:microsoft.com/office/officeart/2011/layout/CircleProcess"/>
    <dgm:cxn modelId="{6B074AFE-68C1-4E0B-8D00-0A2D14F9134A}" type="presParOf" srcId="{26BD7668-F420-42E4-B097-0F76CBAAD1CA}" destId="{466A210B-9320-4221-9915-18D241C4C4B9}" srcOrd="3" destOrd="0" presId="urn:microsoft.com/office/officeart/2011/layout/CircleProcess"/>
    <dgm:cxn modelId="{66C7FA88-2589-4228-B851-B0DFF0848B97}" type="presParOf" srcId="{466A210B-9320-4221-9915-18D241C4C4B9}" destId="{7E94D9DF-B802-4629-85E4-9FA420F5F31B}" srcOrd="0" destOrd="0" presId="urn:microsoft.com/office/officeart/2011/layout/CircleProcess"/>
    <dgm:cxn modelId="{E7877762-E457-45CF-9155-4EF34778DA0A}" type="presParOf" srcId="{26BD7668-F420-42E4-B097-0F76CBAAD1CA}" destId="{3BC299AB-5C0C-4837-9E2C-5070652769F7}" srcOrd="4" destOrd="0" presId="urn:microsoft.com/office/officeart/2011/layout/CircleProcess"/>
    <dgm:cxn modelId="{44104D17-8626-46FC-AF62-18AEC10CD677}" type="presParOf" srcId="{3BC299AB-5C0C-4837-9E2C-5070652769F7}" destId="{E7C8A4DD-8A4F-4EE7-94E4-1D2D9B21BA09}" srcOrd="0" destOrd="0" presId="urn:microsoft.com/office/officeart/2011/layout/CircleProcess"/>
    <dgm:cxn modelId="{A5BD4E47-3887-4C42-A536-F9E0C1F6BEBA}" type="presParOf" srcId="{26BD7668-F420-42E4-B097-0F76CBAAD1CA}" destId="{CBBC8FFF-C75D-495D-B14E-0231A0426F9F}" srcOrd="5" destOrd="0" presId="urn:microsoft.com/office/officeart/2011/layout/CircleProcess"/>
    <dgm:cxn modelId="{3DFA5C53-10E8-41CA-9ABD-8391046470F2}" type="presParOf" srcId="{26BD7668-F420-42E4-B097-0F76CBAAD1CA}" destId="{DC625953-AC3F-43FD-96E4-5F6000A8BC71}" srcOrd="6" destOrd="0" presId="urn:microsoft.com/office/officeart/2011/layout/CircleProcess"/>
    <dgm:cxn modelId="{89B9ED2E-7246-4CE1-A378-88E8B13B3895}" type="presParOf" srcId="{DC625953-AC3F-43FD-96E4-5F6000A8BC71}" destId="{104AB8A8-FFBB-49CD-B086-8377726B48D7}" srcOrd="0" destOrd="0" presId="urn:microsoft.com/office/officeart/2011/layout/CircleProcess"/>
    <dgm:cxn modelId="{5A4B47BC-009F-490F-83F5-B2CDA66495E2}" type="presParOf" srcId="{26BD7668-F420-42E4-B097-0F76CBAAD1CA}" destId="{46F1E7CA-8391-490F-8417-682215CF6EB5}" srcOrd="7" destOrd="0" presId="urn:microsoft.com/office/officeart/2011/layout/CircleProcess"/>
    <dgm:cxn modelId="{4458B9EC-23B7-4406-AE72-9D3A26E9FAF4}" type="presParOf" srcId="{46F1E7CA-8391-490F-8417-682215CF6EB5}" destId="{06DBB6DE-DF35-409A-9FD7-9FAB15882E01}" srcOrd="0" destOrd="0" presId="urn:microsoft.com/office/officeart/2011/layout/CircleProcess"/>
    <dgm:cxn modelId="{91FFC61D-953D-4C98-8F23-6F47E74E9554}" type="presParOf" srcId="{26BD7668-F420-42E4-B097-0F76CBAAD1CA}" destId="{D776F7F5-082F-48FF-9029-D9F5F69429A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FDE86-EAB8-4EA3-9323-A521AF1A5D5D}">
      <dsp:nvSpPr>
        <dsp:cNvPr id="0" name=""/>
        <dsp:cNvSpPr/>
      </dsp:nvSpPr>
      <dsp:spPr>
        <a:xfrm>
          <a:off x="4218889" y="1111814"/>
          <a:ext cx="1840353" cy="1840694"/>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AFF9C-EC6A-4D0B-ADD4-BDE1463BBFA7}">
      <dsp:nvSpPr>
        <dsp:cNvPr id="0" name=""/>
        <dsp:cNvSpPr/>
      </dsp:nvSpPr>
      <dsp:spPr>
        <a:xfrm>
          <a:off x="4279994" y="1173181"/>
          <a:ext cx="1718142" cy="1717959"/>
        </a:xfrm>
        <a:prstGeom prst="ellipse">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Self-Study</a:t>
          </a:r>
        </a:p>
      </dsp:txBody>
      <dsp:txXfrm>
        <a:off x="4525614" y="1418650"/>
        <a:ext cx="1226902" cy="1227021"/>
      </dsp:txXfrm>
    </dsp:sp>
    <dsp:sp modelId="{7E94D9DF-B802-4629-85E4-9FA420F5F31B}">
      <dsp:nvSpPr>
        <dsp:cNvPr id="0" name=""/>
        <dsp:cNvSpPr/>
      </dsp:nvSpPr>
      <dsp:spPr>
        <a:xfrm rot="2700000">
          <a:off x="2319047" y="1114039"/>
          <a:ext cx="1835921" cy="1835921"/>
        </a:xfrm>
        <a:prstGeom prst="teardrop">
          <a:avLst>
            <a:gd name="adj" fmla="val 1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C8A4DD-8A4F-4EE7-94E4-1D2D9B21BA09}">
      <dsp:nvSpPr>
        <dsp:cNvPr id="0" name=""/>
        <dsp:cNvSpPr/>
      </dsp:nvSpPr>
      <dsp:spPr>
        <a:xfrm>
          <a:off x="2377936" y="1173181"/>
          <a:ext cx="1718142" cy="1717959"/>
        </a:xfrm>
        <a:prstGeom prst="ellipse">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Assessment Report</a:t>
          </a:r>
        </a:p>
      </dsp:txBody>
      <dsp:txXfrm>
        <a:off x="2623556" y="1418650"/>
        <a:ext cx="1226902" cy="1227021"/>
      </dsp:txXfrm>
    </dsp:sp>
    <dsp:sp modelId="{104AB8A8-FFBB-49CD-B086-8377726B48D7}">
      <dsp:nvSpPr>
        <dsp:cNvPr id="0" name=""/>
        <dsp:cNvSpPr/>
      </dsp:nvSpPr>
      <dsp:spPr>
        <a:xfrm rot="2700000">
          <a:off x="416988" y="1114039"/>
          <a:ext cx="1835921" cy="1835921"/>
        </a:xfrm>
        <a:prstGeom prst="teardrop">
          <a:avLst>
            <a:gd name="adj" fmla="val 1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DBB6DE-DF35-409A-9FD7-9FAB15882E01}">
      <dsp:nvSpPr>
        <dsp:cNvPr id="0" name=""/>
        <dsp:cNvSpPr/>
      </dsp:nvSpPr>
      <dsp:spPr>
        <a:xfrm>
          <a:off x="475877" y="1173181"/>
          <a:ext cx="1718142" cy="1717959"/>
        </a:xfrm>
        <a:prstGeom prst="ellipse">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Assessment Plan</a:t>
          </a:r>
        </a:p>
      </dsp:txBody>
      <dsp:txXfrm>
        <a:off x="721498" y="1418650"/>
        <a:ext cx="1226902" cy="1227021"/>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rgbClr val="750000"/>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155784" y="758413"/>
            <a:ext cx="7440381" cy="590321"/>
          </a:xfrm>
          <a:effectLst/>
        </p:spPr>
        <p:txBody>
          <a:bodyPr anchor="t">
            <a:normAutofit/>
          </a:bodyPr>
          <a:lstStyle>
            <a:lvl1pPr>
              <a:defRPr sz="2025">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55784" y="1514557"/>
            <a:ext cx="7440381" cy="590321"/>
          </a:xfrm>
        </p:spPr>
        <p:txBody>
          <a:bodyPr anchor="t">
            <a:normAutofit/>
          </a:bodyPr>
          <a:lstStyle>
            <a:lvl1pPr marL="0" indent="0" algn="l">
              <a:buNone/>
              <a:defRPr sz="900" cap="all">
                <a:solidFill>
                  <a:schemeClr val="accent2"/>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42"/>
            <a:ext cx="2133600" cy="365125"/>
          </a:xfrm>
        </p:spPr>
        <p:txBody>
          <a:bodyPr/>
          <a:lstStyle>
            <a:lvl1pPr>
              <a:defRPr>
                <a:solidFill>
                  <a:schemeClr val="accent1">
                    <a:lumMod val="75000"/>
                    <a:lumOff val="25000"/>
                  </a:schemeClr>
                </a:solidFill>
              </a:defRPr>
            </a:lvl1p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a:xfrm>
            <a:off x="435895" y="5951816"/>
            <a:ext cx="5187908"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5956142"/>
            <a:ext cx="762330" cy="365125"/>
          </a:xfrm>
        </p:spPr>
        <p:txBody>
          <a:bodyPr/>
          <a:lstStyle>
            <a:lvl1pPr>
              <a:defRPr>
                <a:solidFill>
                  <a:schemeClr val="accent1">
                    <a:lumMod val="75000"/>
                    <a:lumOff val="25000"/>
                  </a:schemeClr>
                </a:solidFill>
              </a:defRPr>
            </a:lvl1pPr>
          </a:lstStyle>
          <a:p>
            <a:fld id="{487BADBB-6C3D-44BC-B562-ED400768837E}" type="slidenum">
              <a:rPr lang="en-US" smtClean="0"/>
              <a:t>‹#›</a:t>
            </a:fld>
            <a:endParaRPr lang="en-US" dirty="0"/>
          </a:p>
        </p:txBody>
      </p:sp>
      <p:pic>
        <p:nvPicPr>
          <p:cNvPr id="8" name="Picture 7" descr="C:\Users\siu850486674\AppData\Local\Microsoft\Windows\INetCache\Content.Word\SIU_vert_cmyk209-k.png">
            <a:extLst>
              <a:ext uri="{FF2B5EF4-FFF2-40B4-BE49-F238E27FC236}">
                <a16:creationId xmlns:a16="http://schemas.microsoft.com/office/drawing/2014/main" id="{763FE95F-47C7-4DFA-8A18-4C8C69D0540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565" y="855144"/>
            <a:ext cx="719889" cy="1019175"/>
          </a:xfrm>
          <a:prstGeom prst="rect">
            <a:avLst/>
          </a:prstGeom>
          <a:noFill/>
          <a:ln>
            <a:noFill/>
          </a:ln>
        </p:spPr>
      </p:pic>
    </p:spTree>
    <p:extLst>
      <p:ext uri="{BB962C8B-B14F-4D97-AF65-F5344CB8AC3E}">
        <p14:creationId xmlns:p14="http://schemas.microsoft.com/office/powerpoint/2010/main" val="124775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387573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3"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2" y="675731"/>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5" y="675731"/>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7" y="5956142"/>
            <a:ext cx="996106" cy="365125"/>
          </a:xfrm>
        </p:spPr>
        <p:txBody>
          <a:bodyPr/>
          <a:lstStyle>
            <a:lvl1pPr>
              <a:defRPr>
                <a:solidFill>
                  <a:schemeClr val="accent1">
                    <a:lumMod val="75000"/>
                    <a:lumOff val="25000"/>
                  </a:schemeClr>
                </a:solidFill>
              </a:defRPr>
            </a:lvl1p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a:xfrm>
            <a:off x="581195" y="5951816"/>
            <a:ext cx="5922209" cy="365125"/>
          </a:xfrm>
        </p:spPr>
        <p:txBody>
          <a:bodyPr/>
          <a:lstStyle/>
          <a:p>
            <a:endParaRPr lang="en-US" dirty="0"/>
          </a:p>
        </p:txBody>
      </p:sp>
      <p:sp>
        <p:nvSpPr>
          <p:cNvPr id="6" name="Slide Number Placeholder 5"/>
          <p:cNvSpPr>
            <a:spLocks noGrp="1"/>
          </p:cNvSpPr>
          <p:nvPr>
            <p:ph type="sldNum" sz="quarter" idx="12"/>
          </p:nvPr>
        </p:nvSpPr>
        <p:spPr>
          <a:xfrm>
            <a:off x="7834963" y="5956142"/>
            <a:ext cx="873146" cy="365125"/>
          </a:xfrm>
        </p:spPr>
        <p:txBody>
          <a:bodyPr/>
          <a:lstStyle>
            <a:lvl1pPr>
              <a:defRPr>
                <a:solidFill>
                  <a:schemeClr val="accent1">
                    <a:lumMod val="75000"/>
                    <a:lumOff val="25000"/>
                  </a:schemeClr>
                </a:solidFill>
              </a:defRPr>
            </a:lvl1pPr>
          </a:lstStyle>
          <a:p>
            <a:fld id="{487BADBB-6C3D-44BC-B562-ED400768837E}" type="slidenum">
              <a:rPr lang="en-US" smtClean="0"/>
              <a:t>‹#›</a:t>
            </a:fld>
            <a:endParaRPr lang="en-US" dirty="0"/>
          </a:p>
        </p:txBody>
      </p:sp>
    </p:spTree>
    <p:extLst>
      <p:ext uri="{BB962C8B-B14F-4D97-AF65-F5344CB8AC3E}">
        <p14:creationId xmlns:p14="http://schemas.microsoft.com/office/powerpoint/2010/main" val="397951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rgbClr val="720000"/>
          </a:solidFill>
          <a:ln>
            <a:solidFill>
              <a:srgbClr val="720000"/>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025">
                <a:solidFill>
                  <a:schemeClr val="accent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35895" y="2495454"/>
            <a:ext cx="8245160" cy="590321"/>
          </a:xfrm>
        </p:spPr>
        <p:txBody>
          <a:bodyPr anchor="t">
            <a:normAutofit/>
          </a:bodyPr>
          <a:lstStyle>
            <a:lvl1pPr marL="0" indent="0" algn="l">
              <a:buNone/>
              <a:defRPr sz="900" cap="all">
                <a:solidFill>
                  <a:schemeClr val="accent2"/>
                </a:solidFill>
              </a:defRPr>
            </a:lvl1pPr>
            <a:lvl2pPr marL="257163" indent="0" algn="ctr">
              <a:buNone/>
              <a:defRPr>
                <a:solidFill>
                  <a:schemeClr val="tx1">
                    <a:tint val="75000"/>
                  </a:schemeClr>
                </a:solidFill>
              </a:defRPr>
            </a:lvl2pPr>
            <a:lvl3pPr marL="514325" indent="0" algn="ctr">
              <a:buNone/>
              <a:defRPr>
                <a:solidFill>
                  <a:schemeClr val="tx1">
                    <a:tint val="75000"/>
                  </a:schemeClr>
                </a:solidFill>
              </a:defRPr>
            </a:lvl3pPr>
            <a:lvl4pPr marL="771487"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46"/>
            <a:ext cx="2133600" cy="365125"/>
          </a:xfrm>
        </p:spPr>
        <p:txBody>
          <a:bodyPr/>
          <a:lstStyle>
            <a:lvl1pPr>
              <a:defRPr>
                <a:solidFill>
                  <a:schemeClr val="bg1"/>
                </a:solidFill>
              </a:defRPr>
            </a:lvl1p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a:xfrm>
            <a:off x="435895" y="5951820"/>
            <a:ext cx="5187908"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7918725" y="5956146"/>
            <a:ext cx="762330" cy="365125"/>
          </a:xfrm>
        </p:spPr>
        <p:txBody>
          <a:bodyPr/>
          <a:lstStyle>
            <a:lvl1pPr>
              <a:defRPr>
                <a:solidFill>
                  <a:schemeClr val="bg1"/>
                </a:solidFill>
              </a:defRPr>
            </a:lvl1pPr>
          </a:lstStyle>
          <a:p>
            <a:fld id="{487BADBB-6C3D-44BC-B562-ED400768837E}" type="slidenum">
              <a:rPr lang="en-US" smtClean="0"/>
              <a:t>‹#›</a:t>
            </a:fld>
            <a:endParaRPr lang="en-US" dirty="0"/>
          </a:p>
        </p:txBody>
      </p:sp>
    </p:spTree>
    <p:extLst>
      <p:ext uri="{BB962C8B-B14F-4D97-AF65-F5344CB8AC3E}">
        <p14:creationId xmlns:p14="http://schemas.microsoft.com/office/powerpoint/2010/main" val="6870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35897" y="2180501"/>
            <a:ext cx="8272211" cy="3678303"/>
          </a:xfrm>
        </p:spPr>
        <p:txBody>
          <a:bodyPr anchor="t">
            <a:normAutofit/>
          </a:bodyPr>
          <a:lstStyle>
            <a:lvl1pPr>
              <a:defRPr sz="1800"/>
            </a:lvl1pPr>
            <a:lvl2pPr>
              <a:defRPr sz="1800"/>
            </a:lvl2pPr>
            <a:lvl3pPr>
              <a:defRPr sz="1400"/>
            </a:lvl3pPr>
            <a:lvl4pPr>
              <a:defRPr sz="1050"/>
            </a:lvl4pPr>
            <a:lvl5pPr>
              <a:defRPr sz="105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7" y="5956142"/>
            <a:ext cx="789381" cy="365125"/>
          </a:xfrm>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321654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4" y="5141979"/>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7" y="3043915"/>
            <a:ext cx="8272211" cy="1497507"/>
          </a:xfrm>
        </p:spPr>
        <p:txBody>
          <a:bodyPr anchor="b">
            <a:normAutofit/>
          </a:bodyPr>
          <a:lstStyle>
            <a:lvl1pPr algn="l">
              <a:defRPr sz="2025"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7" y="4541417"/>
            <a:ext cx="8272211" cy="600556"/>
          </a:xfrm>
        </p:spPr>
        <p:txBody>
          <a:bodyPr anchor="t">
            <a:normAutofit/>
          </a:bodyPr>
          <a:lstStyle>
            <a:lvl1pPr marL="0" indent="0" algn="l">
              <a:buNone/>
              <a:defRPr sz="1013" cap="all">
                <a:solidFill>
                  <a:schemeClr val="accent2"/>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33DE4C5-EBDD-427B-B4BB-FB3107C342BA}" type="datetimeFigureOut">
              <a:rPr lang="en-US" smtClean="0"/>
              <a:t>8/25/2020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87BADBB-6C3D-44BC-B562-ED400768837E}" type="slidenum">
              <a:rPr lang="en-US" smtClean="0"/>
              <a:t>‹#›</a:t>
            </a:fld>
            <a:endParaRPr lang="en-US" dirty="0"/>
          </a:p>
        </p:txBody>
      </p:sp>
    </p:spTree>
    <p:extLst>
      <p:ext uri="{BB962C8B-B14F-4D97-AF65-F5344CB8AC3E}">
        <p14:creationId xmlns:p14="http://schemas.microsoft.com/office/powerpoint/2010/main" val="31216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9"/>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normAutofit/>
          </a:bodyPr>
          <a:lstStyle>
            <a:lvl1pPr>
              <a:defRPr sz="2000"/>
            </a:lvl1pPr>
          </a:lstStyle>
          <a:p>
            <a:r>
              <a:rPr lang="en-US" dirty="0"/>
              <a:t>Click to edit Master title style</a:t>
            </a:r>
          </a:p>
        </p:txBody>
      </p:sp>
      <p:sp>
        <p:nvSpPr>
          <p:cNvPr id="3" name="Content Placeholder 2"/>
          <p:cNvSpPr>
            <a:spLocks noGrp="1"/>
          </p:cNvSpPr>
          <p:nvPr>
            <p:ph sz="half" idx="1"/>
          </p:nvPr>
        </p:nvSpPr>
        <p:spPr>
          <a:xfrm>
            <a:off x="435897" y="2228004"/>
            <a:ext cx="4066793" cy="3633047"/>
          </a:xfrm>
        </p:spPr>
        <p:txBody>
          <a:bodyPr anchor="t">
            <a:normAutofit/>
          </a:bodyPr>
          <a:lstStyle>
            <a:lvl1pPr>
              <a:defRPr sz="1600"/>
            </a:lvl1pPr>
            <a:lvl2pPr>
              <a:defRPr sz="1600"/>
            </a:lvl2pPr>
            <a:lvl3pPr>
              <a:defRPr sz="12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1313" y="2228004"/>
            <a:ext cx="4066794" cy="3633047"/>
          </a:xfrm>
        </p:spPr>
        <p:txBody>
          <a:bodyPr anchor="t">
            <a:normAutofit/>
          </a:bodyPr>
          <a:lstStyle>
            <a:lvl1pPr>
              <a:defRPr sz="1600"/>
            </a:lvl1pPr>
            <a:lvl2pPr>
              <a:defRPr sz="1600"/>
            </a:lvl2pPr>
            <a:lvl3pPr>
              <a:defRPr sz="12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400344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9"/>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normAutofit/>
          </a:bodyPr>
          <a:lstStyle>
            <a:lvl1pPr>
              <a:defRPr sz="2000"/>
            </a:lvl1pPr>
          </a:lstStyle>
          <a:p>
            <a:r>
              <a:rPr lang="en-US" dirty="0"/>
              <a:t>Click to edit Master title style</a:t>
            </a:r>
          </a:p>
        </p:txBody>
      </p:sp>
      <p:sp>
        <p:nvSpPr>
          <p:cNvPr id="3" name="Text Placeholder 2"/>
          <p:cNvSpPr>
            <a:spLocks noGrp="1"/>
          </p:cNvSpPr>
          <p:nvPr>
            <p:ph type="body" idx="1"/>
          </p:nvPr>
        </p:nvSpPr>
        <p:spPr>
          <a:xfrm>
            <a:off x="435892" y="2274723"/>
            <a:ext cx="3815306" cy="536005"/>
          </a:xfrm>
        </p:spPr>
        <p:txBody>
          <a:bodyPr anchor="b">
            <a:noAutofit/>
          </a:bodyPr>
          <a:lstStyle>
            <a:lvl1pPr marL="0" indent="0">
              <a:buNone/>
              <a:defRPr sz="1800" b="0">
                <a:solidFill>
                  <a:schemeClr val="accent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35896" y="2926057"/>
            <a:ext cx="4044825" cy="2934999"/>
          </a:xfrm>
        </p:spPr>
        <p:txBody>
          <a:bodyPr anchor="t">
            <a:normAutofit/>
          </a:bodyPr>
          <a:lstStyle>
            <a:lvl1pPr>
              <a:defRPr sz="1600"/>
            </a:lvl1pPr>
            <a:lvl2pPr>
              <a:defRPr sz="1600"/>
            </a:lvl2pPr>
            <a:lvl3pPr>
              <a:defRPr sz="12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63284" y="2256242"/>
            <a:ext cx="3815305" cy="553373"/>
          </a:xfrm>
        </p:spPr>
        <p:txBody>
          <a:bodyPr anchor="b">
            <a:noAutofit/>
          </a:bodyPr>
          <a:lstStyle>
            <a:lvl1pPr marL="0" indent="0">
              <a:buNone/>
              <a:defRPr sz="1800" b="0">
                <a:solidFill>
                  <a:schemeClr val="accent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663283" y="2926057"/>
            <a:ext cx="4044825" cy="2934999"/>
          </a:xfrm>
        </p:spPr>
        <p:txBody>
          <a:bodyPr anchor="t">
            <a:normAutofit/>
          </a:bodyPr>
          <a:lstStyle>
            <a:lvl1pPr>
              <a:defRPr sz="1600"/>
            </a:lvl1pPr>
            <a:lvl2pPr>
              <a:defRPr sz="1600"/>
            </a:lvl2pPr>
            <a:lvl3pPr>
              <a:defRPr sz="12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82936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330512" y="606559"/>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231063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59195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125"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1125">
                <a:solidFill>
                  <a:schemeClr val="tx2"/>
                </a:solidFill>
              </a:defRPr>
            </a:lvl1pPr>
            <a:lvl2pPr>
              <a:defRPr sz="1013">
                <a:solidFill>
                  <a:schemeClr val="tx2"/>
                </a:solidFill>
              </a:defRPr>
            </a:lvl2pPr>
            <a:lvl3pPr>
              <a:defRPr sz="900">
                <a:solidFill>
                  <a:schemeClr val="tx2"/>
                </a:solidFill>
              </a:defRPr>
            </a:lvl3pPr>
            <a:lvl4pPr>
              <a:defRPr sz="788">
                <a:solidFill>
                  <a:schemeClr val="tx2"/>
                </a:solidFill>
              </a:defRPr>
            </a:lvl4pPr>
            <a:lvl5pPr>
              <a:defRPr sz="788">
                <a:solidFill>
                  <a:schemeClr val="tx2"/>
                </a:solidFill>
              </a:defRPr>
            </a:lvl5pPr>
            <a:lvl6pPr>
              <a:defRPr sz="788">
                <a:solidFill>
                  <a:schemeClr val="tx2"/>
                </a:solidFill>
              </a:defRPr>
            </a:lvl6pPr>
            <a:lvl7pPr>
              <a:defRPr sz="788">
                <a:solidFill>
                  <a:schemeClr val="tx2"/>
                </a:solidFill>
              </a:defRPr>
            </a:lvl7pPr>
            <a:lvl8pPr>
              <a:defRPr sz="788">
                <a:solidFill>
                  <a:schemeClr val="tx2"/>
                </a:solidFill>
              </a:defRPr>
            </a:lvl8pPr>
            <a:lvl9pPr>
              <a:defRPr sz="788">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9" y="5262301"/>
            <a:ext cx="4402490" cy="689515"/>
          </a:xfrm>
        </p:spPr>
        <p:txBody>
          <a:bodyPr anchor="ctr">
            <a:normAutofit/>
          </a:bodyPr>
          <a:lstStyle>
            <a:lvl1pPr marL="0" indent="0" algn="r">
              <a:buNone/>
              <a:defRPr sz="619">
                <a:solidFill>
                  <a:schemeClr val="bg1"/>
                </a:solidFill>
              </a:defRPr>
            </a:lvl1pPr>
            <a:lvl2pPr marL="257175" indent="0">
              <a:buNone/>
              <a:defRPr sz="619"/>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33DE4C5-EBDD-427B-B4BB-FB3107C342BA}" type="datetimeFigureOut">
              <a:rPr lang="en-US" smtClean="0"/>
              <a:t>8/25/2020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87BADBB-6C3D-44BC-B562-ED400768837E}" type="slidenum">
              <a:rPr lang="en-US" smtClean="0"/>
              <a:t>‹#›</a:t>
            </a:fld>
            <a:endParaRPr lang="en-US" dirty="0"/>
          </a:p>
        </p:txBody>
      </p:sp>
    </p:spTree>
    <p:extLst>
      <p:ext uri="{BB962C8B-B14F-4D97-AF65-F5344CB8AC3E}">
        <p14:creationId xmlns:p14="http://schemas.microsoft.com/office/powerpoint/2010/main" val="373356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35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n-US" dirty="0"/>
              <a:t>Click icon to add picture</a:t>
            </a:r>
          </a:p>
        </p:txBody>
      </p:sp>
      <p:sp>
        <p:nvSpPr>
          <p:cNvPr id="4" name="Text Placeholder 3"/>
          <p:cNvSpPr>
            <a:spLocks noGrp="1"/>
          </p:cNvSpPr>
          <p:nvPr>
            <p:ph type="body" sz="half" idx="2"/>
          </p:nvPr>
        </p:nvSpPr>
        <p:spPr>
          <a:xfrm>
            <a:off x="435896" y="5260132"/>
            <a:ext cx="8272213" cy="598671"/>
          </a:xfrm>
        </p:spPr>
        <p:txBody>
          <a:bodyPr>
            <a:normAutofit/>
          </a:bodyPr>
          <a:lstStyle>
            <a:lvl1pPr marL="0" indent="0">
              <a:buNone/>
              <a:defRPr sz="675"/>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Edit Master text styles</a:t>
            </a:r>
          </a:p>
        </p:txBody>
      </p:sp>
      <p:sp>
        <p:nvSpPr>
          <p:cNvPr id="5" name="Date Placeholder 4"/>
          <p:cNvSpPr>
            <a:spLocks noGrp="1"/>
          </p:cNvSpPr>
          <p:nvPr>
            <p:ph type="dt" sz="half" idx="10"/>
          </p:nvPr>
        </p:nvSpPr>
        <p:spPr/>
        <p:txBody>
          <a:bodyPr/>
          <a:lstStyle/>
          <a:p>
            <a:fld id="{633DE4C5-EBDD-427B-B4BB-FB3107C342BA}"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BADBB-6C3D-44BC-B562-ED400768837E}" type="slidenum">
              <a:rPr lang="en-US" smtClean="0"/>
              <a:t>‹#›</a:t>
            </a:fld>
            <a:endParaRPr lang="en-US" dirty="0"/>
          </a:p>
        </p:txBody>
      </p:sp>
    </p:spTree>
    <p:extLst>
      <p:ext uri="{BB962C8B-B14F-4D97-AF65-F5344CB8AC3E}">
        <p14:creationId xmlns:p14="http://schemas.microsoft.com/office/powerpoint/2010/main" val="6810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04466" y="5956142"/>
            <a:ext cx="2133599" cy="365125"/>
          </a:xfrm>
          <a:prstGeom prst="rect">
            <a:avLst/>
          </a:prstGeom>
        </p:spPr>
        <p:txBody>
          <a:bodyPr vert="horz" lIns="91440" tIns="45720" rIns="91440" bIns="45720" rtlCol="0" anchor="ctr"/>
          <a:lstStyle>
            <a:lvl1pPr algn="r">
              <a:defRPr sz="506">
                <a:solidFill>
                  <a:schemeClr val="accent2"/>
                </a:solidFill>
              </a:defRPr>
            </a:lvl1pPr>
          </a:lstStyle>
          <a:p>
            <a:fld id="{633DE4C5-EBDD-427B-B4BB-FB3107C342BA}" type="datetimeFigureOut">
              <a:rPr lang="en-US" smtClean="0"/>
              <a:t>8/25/2020</a:t>
            </a:fld>
            <a:endParaRPr lang="en-US" dirty="0"/>
          </a:p>
        </p:txBody>
      </p:sp>
      <p:sp>
        <p:nvSpPr>
          <p:cNvPr id="5" name="Footer Placeholder 4"/>
          <p:cNvSpPr>
            <a:spLocks noGrp="1"/>
          </p:cNvSpPr>
          <p:nvPr>
            <p:ph type="ftr" sz="quarter" idx="3"/>
          </p:nvPr>
        </p:nvSpPr>
        <p:spPr>
          <a:xfrm>
            <a:off x="435895" y="5951816"/>
            <a:ext cx="5187908" cy="365125"/>
          </a:xfrm>
          <a:prstGeom prst="rect">
            <a:avLst/>
          </a:prstGeom>
        </p:spPr>
        <p:txBody>
          <a:bodyPr vert="horz" lIns="91440" tIns="45720" rIns="91440" bIns="45720" rtlCol="0" anchor="ctr"/>
          <a:lstStyle>
            <a:lvl1pPr algn="l">
              <a:defRPr sz="506"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7" y="5956142"/>
            <a:ext cx="789383" cy="365125"/>
          </a:xfrm>
          <a:prstGeom prst="rect">
            <a:avLst/>
          </a:prstGeom>
        </p:spPr>
        <p:txBody>
          <a:bodyPr vert="horz" lIns="91440" tIns="45720" rIns="91440" bIns="45720" rtlCol="0" anchor="ctr"/>
          <a:lstStyle>
            <a:lvl1pPr algn="r">
              <a:defRPr sz="506">
                <a:solidFill>
                  <a:schemeClr val="accent2"/>
                </a:solidFill>
              </a:defRPr>
            </a:lvl1pPr>
          </a:lstStyle>
          <a:p>
            <a:fld id="{487BADBB-6C3D-44BC-B562-ED400768837E}" type="slidenum">
              <a:rPr lang="en-US" smtClean="0"/>
              <a:t>‹#›</a:t>
            </a:fld>
            <a:endParaRPr lang="en-US" dirty="0"/>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202875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257175" rtl="0" eaLnBrk="1" latinLnBrk="0" hangingPunct="1">
        <a:spcBef>
          <a:spcPct val="0"/>
        </a:spcBef>
        <a:buNone/>
        <a:defRPr sz="1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2125" indent="-1721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354375" indent="-1721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2pPr>
      <a:lvl3pPr marL="506250" indent="-15187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698625" indent="-1316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4pPr>
      <a:lvl5pPr marL="901125" indent="-1316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pvcaa.siu.edu/associate-academic-program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9E353-3130-4065-A372-B84C1F84CA10}"/>
              </a:ext>
            </a:extLst>
          </p:cNvPr>
          <p:cNvSpPr>
            <a:spLocks noGrp="1"/>
          </p:cNvSpPr>
          <p:nvPr>
            <p:ph type="ctrTitle"/>
          </p:nvPr>
        </p:nvSpPr>
        <p:spPr/>
        <p:txBody>
          <a:bodyPr/>
          <a:lstStyle/>
          <a:p>
            <a:r>
              <a:rPr lang="en-US" dirty="0"/>
              <a:t>Assessment plans and assessment reports</a:t>
            </a:r>
          </a:p>
        </p:txBody>
      </p:sp>
      <p:sp>
        <p:nvSpPr>
          <p:cNvPr id="3" name="Subtitle 2">
            <a:extLst>
              <a:ext uri="{FF2B5EF4-FFF2-40B4-BE49-F238E27FC236}">
                <a16:creationId xmlns:a16="http://schemas.microsoft.com/office/drawing/2014/main" id="{2CA6DD67-969E-4F3F-A467-E4C585FB6D74}"/>
              </a:ext>
            </a:extLst>
          </p:cNvPr>
          <p:cNvSpPr>
            <a:spLocks noGrp="1"/>
          </p:cNvSpPr>
          <p:nvPr>
            <p:ph type="subTitle" idx="1"/>
          </p:nvPr>
        </p:nvSpPr>
        <p:spPr/>
        <p:txBody>
          <a:bodyPr/>
          <a:lstStyle/>
          <a:p>
            <a:r>
              <a:rPr lang="en-US" dirty="0"/>
              <a:t>Southern Illinois university Carbondale</a:t>
            </a:r>
          </a:p>
          <a:p>
            <a:r>
              <a:rPr lang="en-US" dirty="0"/>
              <a:t>Office of associate provost for academic programs</a:t>
            </a:r>
          </a:p>
        </p:txBody>
      </p:sp>
    </p:spTree>
    <p:extLst>
      <p:ext uri="{BB962C8B-B14F-4D97-AF65-F5344CB8AC3E}">
        <p14:creationId xmlns:p14="http://schemas.microsoft.com/office/powerpoint/2010/main" val="82919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E9FD-60DF-4527-A1E6-6567DD134D56}"/>
              </a:ext>
            </a:extLst>
          </p:cNvPr>
          <p:cNvSpPr>
            <a:spLocks noGrp="1"/>
          </p:cNvSpPr>
          <p:nvPr>
            <p:ph type="title"/>
          </p:nvPr>
        </p:nvSpPr>
        <p:spPr/>
        <p:txBody>
          <a:bodyPr/>
          <a:lstStyle/>
          <a:p>
            <a:r>
              <a:rPr lang="en-US" dirty="0"/>
              <a:t>Example Program goals: computer science (2019-20)</a:t>
            </a:r>
          </a:p>
        </p:txBody>
      </p:sp>
      <p:sp>
        <p:nvSpPr>
          <p:cNvPr id="4" name="Text Placeholder 3">
            <a:extLst>
              <a:ext uri="{FF2B5EF4-FFF2-40B4-BE49-F238E27FC236}">
                <a16:creationId xmlns:a16="http://schemas.microsoft.com/office/drawing/2014/main" id="{D4EA5F5A-851F-4994-9079-168DF8526D0C}"/>
              </a:ext>
            </a:extLst>
          </p:cNvPr>
          <p:cNvSpPr>
            <a:spLocks noGrp="1"/>
          </p:cNvSpPr>
          <p:nvPr>
            <p:ph type="body" idx="1"/>
          </p:nvPr>
        </p:nvSpPr>
        <p:spPr/>
        <p:txBody>
          <a:bodyPr/>
          <a:lstStyle/>
          <a:p>
            <a:r>
              <a:rPr lang="en-US" dirty="0"/>
              <a:t>B.S. Degree		</a:t>
            </a:r>
          </a:p>
        </p:txBody>
      </p:sp>
      <p:sp>
        <p:nvSpPr>
          <p:cNvPr id="5" name="Content Placeholder 4">
            <a:extLst>
              <a:ext uri="{FF2B5EF4-FFF2-40B4-BE49-F238E27FC236}">
                <a16:creationId xmlns:a16="http://schemas.microsoft.com/office/drawing/2014/main" id="{7BAE2951-AD15-496D-B5B2-E000C3712E7B}"/>
              </a:ext>
            </a:extLst>
          </p:cNvPr>
          <p:cNvSpPr>
            <a:spLocks noGrp="1"/>
          </p:cNvSpPr>
          <p:nvPr>
            <p:ph sz="half" idx="2"/>
          </p:nvPr>
        </p:nvSpPr>
        <p:spPr>
          <a:xfrm>
            <a:off x="435896" y="2926055"/>
            <a:ext cx="4044825" cy="3782563"/>
          </a:xfrm>
        </p:spPr>
        <p:txBody>
          <a:bodyPr>
            <a:normAutofit fontScale="77500" lnSpcReduction="20000"/>
          </a:bodyPr>
          <a:lstStyle/>
          <a:p>
            <a:r>
              <a:rPr lang="en-US" dirty="0"/>
              <a:t>Goal 1: To provide students with a solid foundation in computer science, mathematics, and basic sciences, which will allow them to successfully pursue graduate studies in computer science, or other related degrees.</a:t>
            </a:r>
          </a:p>
          <a:p>
            <a:r>
              <a:rPr lang="en-US" dirty="0"/>
              <a:t>Goal 2: To provide students with a solid foundation in computer science, mathematics, and basic sciences, which will allow them to successfully compete for quality jobs in all functions of computer science employment, ranging from software developer to customer support.</a:t>
            </a:r>
          </a:p>
          <a:p>
            <a:r>
              <a:rPr lang="en-US" dirty="0"/>
              <a:t>Goal 3: To equip students with life-long learning skills, which will allow them to successfully adapt to the evolving technologies throughout their professional careers.</a:t>
            </a:r>
          </a:p>
          <a:p>
            <a:r>
              <a:rPr lang="en-US" dirty="0"/>
              <a:t>Goal 4: To equip students with communication skills, which will allow them to collaborate effectively with other members of a team for the development of large computer and software systems.</a:t>
            </a:r>
          </a:p>
          <a:p>
            <a:r>
              <a:rPr lang="en-US" dirty="0"/>
              <a:t>Goal 5: To provide students with the broad education necessary to understand the impact of computer technology in a global and societal context.</a:t>
            </a:r>
          </a:p>
        </p:txBody>
      </p:sp>
      <p:sp>
        <p:nvSpPr>
          <p:cNvPr id="6" name="Text Placeholder 5">
            <a:extLst>
              <a:ext uri="{FF2B5EF4-FFF2-40B4-BE49-F238E27FC236}">
                <a16:creationId xmlns:a16="http://schemas.microsoft.com/office/drawing/2014/main" id="{E87C1000-DABC-46B1-9270-D9CE89BA425A}"/>
              </a:ext>
            </a:extLst>
          </p:cNvPr>
          <p:cNvSpPr>
            <a:spLocks noGrp="1"/>
          </p:cNvSpPr>
          <p:nvPr>
            <p:ph type="body" sz="quarter" idx="3"/>
          </p:nvPr>
        </p:nvSpPr>
        <p:spPr/>
        <p:txBody>
          <a:bodyPr/>
          <a:lstStyle/>
          <a:p>
            <a:r>
              <a:rPr lang="en-US" dirty="0"/>
              <a:t>Graduate Degrees</a:t>
            </a:r>
          </a:p>
        </p:txBody>
      </p:sp>
      <p:sp>
        <p:nvSpPr>
          <p:cNvPr id="7" name="Content Placeholder 6">
            <a:extLst>
              <a:ext uri="{FF2B5EF4-FFF2-40B4-BE49-F238E27FC236}">
                <a16:creationId xmlns:a16="http://schemas.microsoft.com/office/drawing/2014/main" id="{2FBE44F4-566C-443F-BDA1-1AF99B565DF2}"/>
              </a:ext>
            </a:extLst>
          </p:cNvPr>
          <p:cNvSpPr>
            <a:spLocks noGrp="1"/>
          </p:cNvSpPr>
          <p:nvPr>
            <p:ph sz="quarter" idx="4"/>
          </p:nvPr>
        </p:nvSpPr>
        <p:spPr>
          <a:xfrm>
            <a:off x="4663283" y="2926055"/>
            <a:ext cx="4044825" cy="3664868"/>
          </a:xfrm>
        </p:spPr>
        <p:txBody>
          <a:bodyPr>
            <a:normAutofit fontScale="77500" lnSpcReduction="20000"/>
          </a:bodyPr>
          <a:lstStyle/>
          <a:p>
            <a:r>
              <a:rPr lang="en-US" dirty="0"/>
              <a:t>Goal 1: To provide students with a solid background in several areas of computer science to address the needs of industry and society.</a:t>
            </a:r>
          </a:p>
          <a:p>
            <a:r>
              <a:rPr lang="en-US" dirty="0"/>
              <a:t>Goal 2: To prepare students for leadership roles, research, or teaching in industry or university.</a:t>
            </a:r>
          </a:p>
          <a:p>
            <a:r>
              <a:rPr lang="en-US" dirty="0"/>
              <a:t>Goal 3:To equip students with life-long learning skills, which will allow them to successfully adapt to the evolving technologies throughout their professional careers whether in industry or academia.</a:t>
            </a:r>
          </a:p>
          <a:p>
            <a:r>
              <a:rPr lang="en-US" dirty="0"/>
              <a:t>Goal 4: To equip students with communication skills, which will allow them to collaborate effectively with other members of a team for the development of large computer and software systems.</a:t>
            </a:r>
          </a:p>
        </p:txBody>
      </p:sp>
    </p:spTree>
    <p:extLst>
      <p:ext uri="{BB962C8B-B14F-4D97-AF65-F5344CB8AC3E}">
        <p14:creationId xmlns:p14="http://schemas.microsoft.com/office/powerpoint/2010/main" val="315658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A6B2-68A4-45F7-9F77-36409783C33D}"/>
              </a:ext>
            </a:extLst>
          </p:cNvPr>
          <p:cNvSpPr>
            <a:spLocks noGrp="1"/>
          </p:cNvSpPr>
          <p:nvPr>
            <p:ph type="title"/>
          </p:nvPr>
        </p:nvSpPr>
        <p:spPr/>
        <p:txBody>
          <a:bodyPr/>
          <a:lstStyle/>
          <a:p>
            <a:r>
              <a:rPr lang="en-US" dirty="0"/>
              <a:t>Example student learning outcomes: B.S. Computer science</a:t>
            </a:r>
          </a:p>
        </p:txBody>
      </p:sp>
      <p:sp>
        <p:nvSpPr>
          <p:cNvPr id="3" name="Content Placeholder 2">
            <a:extLst>
              <a:ext uri="{FF2B5EF4-FFF2-40B4-BE49-F238E27FC236}">
                <a16:creationId xmlns:a16="http://schemas.microsoft.com/office/drawing/2014/main" id="{54F10E10-A6B4-4876-8BC5-A1B2F9D07D47}"/>
              </a:ext>
            </a:extLst>
          </p:cNvPr>
          <p:cNvSpPr>
            <a:spLocks noGrp="1"/>
          </p:cNvSpPr>
          <p:nvPr>
            <p:ph idx="1"/>
          </p:nvPr>
        </p:nvSpPr>
        <p:spPr>
          <a:xfrm>
            <a:off x="435897" y="2180501"/>
            <a:ext cx="8272211" cy="4346134"/>
          </a:xfrm>
        </p:spPr>
        <p:txBody>
          <a:bodyPr>
            <a:normAutofit lnSpcReduction="10000"/>
          </a:bodyPr>
          <a:lstStyle/>
          <a:p>
            <a:r>
              <a:rPr lang="en-US" sz="1400" dirty="0"/>
              <a:t>SLO1	Ability to effectively apply knowledge of computing and mathematics to computer science problems.</a:t>
            </a:r>
          </a:p>
          <a:p>
            <a:r>
              <a:rPr lang="en-US" sz="1400" dirty="0"/>
              <a:t>SLO2	Ability to apply mathematical foundations, algorithmic principles, and computer science theory in the modeling and design of computer-based systems in a way that demonstrates comprehension of the trade-offs involved in design choices.	</a:t>
            </a:r>
          </a:p>
          <a:p>
            <a:r>
              <a:rPr lang="en-US" sz="1400" dirty="0"/>
              <a:t>SLO3	Ability to design, implement and evaluate computer-based components, systems, processes, or programs to meet desired needs and specifications.	</a:t>
            </a:r>
          </a:p>
          <a:p>
            <a:r>
              <a:rPr lang="en-US" sz="1400" dirty="0"/>
              <a:t>SLO4	Ability to apply, design and develop principles in the construction of software systems of varying complexity.	</a:t>
            </a:r>
          </a:p>
          <a:p>
            <a:r>
              <a:rPr lang="en-US" sz="1400" dirty="0"/>
              <a:t>SLO5	Ability and skills to effectively use state-of-the-art techniques and computing tools for analysis, design, and implementation of computing systems.	</a:t>
            </a:r>
          </a:p>
          <a:p>
            <a:r>
              <a:rPr lang="en-US" sz="1400" dirty="0"/>
              <a:t>SLO6	Ability to function effectively as a member of a team assembled to undertake a common goal.	</a:t>
            </a:r>
          </a:p>
          <a:p>
            <a:r>
              <a:rPr lang="en-US" sz="1400" dirty="0"/>
              <a:t>SL07	An understanding of professional, ethical, legal, security, and social issues and responsibilities.</a:t>
            </a:r>
          </a:p>
          <a:p>
            <a:r>
              <a:rPr lang="en-US" sz="1400" dirty="0"/>
              <a:t>SLO8 	Ability to communicate effectively to both technical and non-technical audiences.</a:t>
            </a:r>
          </a:p>
          <a:p>
            <a:r>
              <a:rPr lang="en-US" sz="1400" dirty="0"/>
              <a:t>SLO9 	Ability to analyze the local and the global impact of computing on individuals, organizations and society.</a:t>
            </a:r>
          </a:p>
          <a:p>
            <a:r>
              <a:rPr lang="en-US" sz="1400" dirty="0"/>
              <a:t>SLO10 	Recognition of the need for and the ability to engage in life-long learning.  The ability to successfully pursue professional development.</a:t>
            </a:r>
          </a:p>
        </p:txBody>
      </p:sp>
    </p:spTree>
    <p:extLst>
      <p:ext uri="{BB962C8B-B14F-4D97-AF65-F5344CB8AC3E}">
        <p14:creationId xmlns:p14="http://schemas.microsoft.com/office/powerpoint/2010/main" val="75375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59364-373F-4705-9907-37601F831350}"/>
              </a:ext>
            </a:extLst>
          </p:cNvPr>
          <p:cNvSpPr>
            <a:spLocks noGrp="1"/>
          </p:cNvSpPr>
          <p:nvPr>
            <p:ph type="title"/>
          </p:nvPr>
        </p:nvSpPr>
        <p:spPr/>
        <p:txBody>
          <a:bodyPr/>
          <a:lstStyle/>
          <a:p>
            <a:r>
              <a:rPr lang="en-US" dirty="0"/>
              <a:t>MAPPING curriculum</a:t>
            </a:r>
          </a:p>
        </p:txBody>
      </p:sp>
      <p:sp>
        <p:nvSpPr>
          <p:cNvPr id="3" name="Content Placeholder 2">
            <a:extLst>
              <a:ext uri="{FF2B5EF4-FFF2-40B4-BE49-F238E27FC236}">
                <a16:creationId xmlns:a16="http://schemas.microsoft.com/office/drawing/2014/main" id="{5E2D031F-D375-4AB9-A7F8-A1E0589C6A77}"/>
              </a:ext>
            </a:extLst>
          </p:cNvPr>
          <p:cNvSpPr>
            <a:spLocks noGrp="1"/>
          </p:cNvSpPr>
          <p:nvPr>
            <p:ph idx="1"/>
          </p:nvPr>
        </p:nvSpPr>
        <p:spPr/>
        <p:txBody>
          <a:bodyPr/>
          <a:lstStyle/>
          <a:p>
            <a:r>
              <a:rPr lang="en-US" dirty="0"/>
              <a:t>Table</a:t>
            </a:r>
          </a:p>
          <a:p>
            <a:r>
              <a:rPr lang="en-US" dirty="0"/>
              <a:t>Flowchart (B.S. in Saluki)</a:t>
            </a:r>
          </a:p>
          <a:p>
            <a:endParaRPr lang="en-US" dirty="0"/>
          </a:p>
        </p:txBody>
      </p:sp>
      <p:graphicFrame>
        <p:nvGraphicFramePr>
          <p:cNvPr id="4" name="Table 3">
            <a:extLst>
              <a:ext uri="{FF2B5EF4-FFF2-40B4-BE49-F238E27FC236}">
                <a16:creationId xmlns:a16="http://schemas.microsoft.com/office/drawing/2014/main" id="{A5FD02E5-CB57-4D4B-8043-0CC6EC408C66}"/>
              </a:ext>
            </a:extLst>
          </p:cNvPr>
          <p:cNvGraphicFramePr>
            <a:graphicFrameLocks noGrp="1"/>
          </p:cNvGraphicFramePr>
          <p:nvPr>
            <p:extLst>
              <p:ext uri="{D42A27DB-BD31-4B8C-83A1-F6EECF244321}">
                <p14:modId xmlns:p14="http://schemas.microsoft.com/office/powerpoint/2010/main" val="1259253750"/>
              </p:ext>
            </p:extLst>
          </p:nvPr>
        </p:nvGraphicFramePr>
        <p:xfrm>
          <a:off x="626378" y="3108354"/>
          <a:ext cx="6095999" cy="2563114"/>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1325370011"/>
                    </a:ext>
                  </a:extLst>
                </a:gridCol>
                <a:gridCol w="870857">
                  <a:extLst>
                    <a:ext uri="{9D8B030D-6E8A-4147-A177-3AD203B41FA5}">
                      <a16:colId xmlns:a16="http://schemas.microsoft.com/office/drawing/2014/main" val="183409174"/>
                    </a:ext>
                  </a:extLst>
                </a:gridCol>
                <a:gridCol w="870857">
                  <a:extLst>
                    <a:ext uri="{9D8B030D-6E8A-4147-A177-3AD203B41FA5}">
                      <a16:colId xmlns:a16="http://schemas.microsoft.com/office/drawing/2014/main" val="762630813"/>
                    </a:ext>
                  </a:extLst>
                </a:gridCol>
                <a:gridCol w="870857">
                  <a:extLst>
                    <a:ext uri="{9D8B030D-6E8A-4147-A177-3AD203B41FA5}">
                      <a16:colId xmlns:a16="http://schemas.microsoft.com/office/drawing/2014/main" val="2470922490"/>
                    </a:ext>
                  </a:extLst>
                </a:gridCol>
                <a:gridCol w="870857">
                  <a:extLst>
                    <a:ext uri="{9D8B030D-6E8A-4147-A177-3AD203B41FA5}">
                      <a16:colId xmlns:a16="http://schemas.microsoft.com/office/drawing/2014/main" val="3821132780"/>
                    </a:ext>
                  </a:extLst>
                </a:gridCol>
                <a:gridCol w="870857">
                  <a:extLst>
                    <a:ext uri="{9D8B030D-6E8A-4147-A177-3AD203B41FA5}">
                      <a16:colId xmlns:a16="http://schemas.microsoft.com/office/drawing/2014/main" val="3615226609"/>
                    </a:ext>
                  </a:extLst>
                </a:gridCol>
                <a:gridCol w="870857">
                  <a:extLst>
                    <a:ext uri="{9D8B030D-6E8A-4147-A177-3AD203B41FA5}">
                      <a16:colId xmlns:a16="http://schemas.microsoft.com/office/drawing/2014/main" val="3094055315"/>
                    </a:ext>
                  </a:extLst>
                </a:gridCol>
              </a:tblGrid>
              <a:tr h="370840">
                <a:tc>
                  <a:txBody>
                    <a:bodyPr/>
                    <a:lstStyle/>
                    <a:p>
                      <a:r>
                        <a:rPr lang="en-US" dirty="0"/>
                        <a:t>Course</a:t>
                      </a:r>
                    </a:p>
                  </a:txBody>
                  <a:tcPr/>
                </a:tc>
                <a:tc>
                  <a:txBody>
                    <a:bodyPr/>
                    <a:lstStyle/>
                    <a:p>
                      <a:r>
                        <a:rPr lang="en-US" dirty="0"/>
                        <a:t>SLO 1</a:t>
                      </a:r>
                    </a:p>
                  </a:txBody>
                  <a:tcPr/>
                </a:tc>
                <a:tc>
                  <a:txBody>
                    <a:bodyPr/>
                    <a:lstStyle/>
                    <a:p>
                      <a:r>
                        <a:rPr lang="en-US" dirty="0"/>
                        <a:t>SLO 2</a:t>
                      </a:r>
                    </a:p>
                  </a:txBody>
                  <a:tcPr/>
                </a:tc>
                <a:tc>
                  <a:txBody>
                    <a:bodyPr/>
                    <a:lstStyle/>
                    <a:p>
                      <a:r>
                        <a:rPr lang="en-US" dirty="0"/>
                        <a:t>SLO 3</a:t>
                      </a:r>
                    </a:p>
                  </a:txBody>
                  <a:tcPr/>
                </a:tc>
                <a:tc>
                  <a:txBody>
                    <a:bodyPr/>
                    <a:lstStyle/>
                    <a:p>
                      <a:r>
                        <a:rPr lang="en-US" dirty="0"/>
                        <a:t>SLO 4</a:t>
                      </a:r>
                    </a:p>
                  </a:txBody>
                  <a:tcPr/>
                </a:tc>
                <a:tc>
                  <a:txBody>
                    <a:bodyPr/>
                    <a:lstStyle/>
                    <a:p>
                      <a:r>
                        <a:rPr lang="en-US" dirty="0"/>
                        <a:t>SLO 5</a:t>
                      </a:r>
                    </a:p>
                  </a:txBody>
                  <a:tcPr/>
                </a:tc>
                <a:tc>
                  <a:txBody>
                    <a:bodyPr/>
                    <a:lstStyle/>
                    <a:p>
                      <a:r>
                        <a:rPr lang="en-US" dirty="0"/>
                        <a:t>SLO 6</a:t>
                      </a:r>
                    </a:p>
                  </a:txBody>
                  <a:tcPr/>
                </a:tc>
                <a:extLst>
                  <a:ext uri="{0D108BD9-81ED-4DB2-BD59-A6C34878D82A}">
                    <a16:rowId xmlns:a16="http://schemas.microsoft.com/office/drawing/2014/main" val="2520448717"/>
                  </a:ext>
                </a:extLst>
              </a:tr>
              <a:tr h="370840">
                <a:tc>
                  <a:txBody>
                    <a:bodyPr/>
                    <a:lstStyle/>
                    <a:p>
                      <a:r>
                        <a:rPr lang="en-US" dirty="0"/>
                        <a:t>Required Courses in Core Curriculum</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61201740"/>
                  </a:ext>
                </a:extLst>
              </a:tr>
              <a:tr h="370840">
                <a:tc>
                  <a:txBody>
                    <a:bodyPr/>
                    <a:lstStyle/>
                    <a:p>
                      <a:r>
                        <a:rPr lang="en-US" dirty="0"/>
                        <a:t>SAL 2XX</a:t>
                      </a:r>
                    </a:p>
                  </a:txBody>
                  <a:tcPr/>
                </a:tc>
                <a:tc>
                  <a:txBody>
                    <a:bodyPr/>
                    <a:lstStyle/>
                    <a:p>
                      <a:r>
                        <a:rPr lang="en-US" dirty="0"/>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60171187"/>
                  </a:ext>
                </a:extLst>
              </a:tr>
              <a:tr h="370840">
                <a:tc>
                  <a:txBody>
                    <a:bodyPr/>
                    <a:lstStyle/>
                    <a:p>
                      <a:r>
                        <a:rPr lang="en-US" dirty="0"/>
                        <a:t>SAL 3XX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1376720015"/>
                  </a:ext>
                </a:extLst>
              </a:tr>
              <a:tr h="370840">
                <a:tc>
                  <a:txBody>
                    <a:bodyPr/>
                    <a:lstStyle/>
                    <a:p>
                      <a:r>
                        <a:rPr lang="en-US" dirty="0"/>
                        <a:t>SAL 3XX</a:t>
                      </a:r>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1717230700"/>
                  </a:ext>
                </a:extLst>
              </a:tr>
              <a:tr h="370840">
                <a:tc>
                  <a:txBody>
                    <a:bodyPr/>
                    <a:lstStyle/>
                    <a:p>
                      <a:r>
                        <a:rPr lang="en-US" dirty="0"/>
                        <a:t>SAL 4XX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4210198757"/>
                  </a:ext>
                </a:extLst>
              </a:tr>
            </a:tbl>
          </a:graphicData>
        </a:graphic>
      </p:graphicFrame>
    </p:spTree>
    <p:extLst>
      <p:ext uri="{BB962C8B-B14F-4D97-AF65-F5344CB8AC3E}">
        <p14:creationId xmlns:p14="http://schemas.microsoft.com/office/powerpoint/2010/main" val="202188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9BC27-5510-4E1D-8471-9D4E0ABCFD8F}"/>
              </a:ext>
            </a:extLst>
          </p:cNvPr>
          <p:cNvSpPr>
            <a:spLocks noGrp="1"/>
          </p:cNvSpPr>
          <p:nvPr>
            <p:ph type="title"/>
          </p:nvPr>
        </p:nvSpPr>
        <p:spPr/>
        <p:txBody>
          <a:bodyPr/>
          <a:lstStyle/>
          <a:p>
            <a:r>
              <a:rPr lang="en-US" dirty="0"/>
              <a:t>Assessment tools - Examples</a:t>
            </a:r>
          </a:p>
        </p:txBody>
      </p:sp>
      <p:sp>
        <p:nvSpPr>
          <p:cNvPr id="3" name="Content Placeholder 2">
            <a:extLst>
              <a:ext uri="{FF2B5EF4-FFF2-40B4-BE49-F238E27FC236}">
                <a16:creationId xmlns:a16="http://schemas.microsoft.com/office/drawing/2014/main" id="{1008C821-C26F-47AE-A4C5-203ED72960A3}"/>
              </a:ext>
            </a:extLst>
          </p:cNvPr>
          <p:cNvSpPr>
            <a:spLocks noGrp="1"/>
          </p:cNvSpPr>
          <p:nvPr>
            <p:ph idx="1"/>
          </p:nvPr>
        </p:nvSpPr>
        <p:spPr/>
        <p:txBody>
          <a:bodyPr/>
          <a:lstStyle/>
          <a:p>
            <a:r>
              <a:rPr lang="en-US" dirty="0"/>
              <a:t>Grades</a:t>
            </a:r>
          </a:p>
          <a:p>
            <a:pPr lvl="1"/>
            <a:r>
              <a:rPr lang="en-US" dirty="0"/>
              <a:t>Assignment</a:t>
            </a:r>
          </a:p>
          <a:p>
            <a:pPr lvl="1"/>
            <a:r>
              <a:rPr lang="en-US" dirty="0"/>
              <a:t>Exam or Exam Question</a:t>
            </a:r>
          </a:p>
          <a:p>
            <a:pPr lvl="1"/>
            <a:r>
              <a:rPr lang="en-US" dirty="0"/>
              <a:t>Course Grade</a:t>
            </a:r>
          </a:p>
          <a:p>
            <a:r>
              <a:rPr lang="en-US" dirty="0"/>
              <a:t>Class Participation</a:t>
            </a:r>
          </a:p>
          <a:p>
            <a:r>
              <a:rPr lang="en-US" dirty="0"/>
              <a:t>Final Report</a:t>
            </a:r>
          </a:p>
          <a:p>
            <a:r>
              <a:rPr lang="en-US" dirty="0"/>
              <a:t>Capstone Course</a:t>
            </a:r>
          </a:p>
          <a:p>
            <a:r>
              <a:rPr lang="en-US" dirty="0"/>
              <a:t>Pre- and post-tests</a:t>
            </a:r>
          </a:p>
          <a:p>
            <a:r>
              <a:rPr lang="en-US" dirty="0"/>
              <a:t>Surveys sent to employers after co-op or internship</a:t>
            </a:r>
          </a:p>
        </p:txBody>
      </p:sp>
    </p:spTree>
    <p:extLst>
      <p:ext uri="{BB962C8B-B14F-4D97-AF65-F5344CB8AC3E}">
        <p14:creationId xmlns:p14="http://schemas.microsoft.com/office/powerpoint/2010/main" val="287569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13E4B-71BD-454A-A389-97CD9378D109}"/>
              </a:ext>
            </a:extLst>
          </p:cNvPr>
          <p:cNvSpPr>
            <a:spLocks noGrp="1"/>
          </p:cNvSpPr>
          <p:nvPr>
            <p:ph type="title"/>
          </p:nvPr>
        </p:nvSpPr>
        <p:spPr/>
        <p:txBody>
          <a:bodyPr/>
          <a:lstStyle/>
          <a:p>
            <a:r>
              <a:rPr lang="en-US" dirty="0"/>
              <a:t>Benchmark</a:t>
            </a:r>
          </a:p>
        </p:txBody>
      </p:sp>
      <p:sp>
        <p:nvSpPr>
          <p:cNvPr id="3" name="Content Placeholder 2">
            <a:extLst>
              <a:ext uri="{FF2B5EF4-FFF2-40B4-BE49-F238E27FC236}">
                <a16:creationId xmlns:a16="http://schemas.microsoft.com/office/drawing/2014/main" id="{0081A89C-E0AD-449E-A0EA-F88E030026B5}"/>
              </a:ext>
            </a:extLst>
          </p:cNvPr>
          <p:cNvSpPr>
            <a:spLocks noGrp="1"/>
          </p:cNvSpPr>
          <p:nvPr>
            <p:ph idx="1"/>
          </p:nvPr>
        </p:nvSpPr>
        <p:spPr>
          <a:xfrm>
            <a:off x="435897" y="2180501"/>
            <a:ext cx="8272211" cy="4455191"/>
          </a:xfrm>
        </p:spPr>
        <p:txBody>
          <a:bodyPr>
            <a:normAutofit/>
          </a:bodyPr>
          <a:lstStyle/>
          <a:p>
            <a:r>
              <a:rPr lang="en-US" dirty="0"/>
              <a:t>Determine achievement benchmark</a:t>
            </a:r>
          </a:p>
          <a:p>
            <a:r>
              <a:rPr lang="en-US" dirty="0"/>
              <a:t>Example</a:t>
            </a:r>
          </a:p>
          <a:p>
            <a:pPr lvl="1"/>
            <a:r>
              <a:rPr lang="en-US" dirty="0"/>
              <a:t>Student final design evaluated by faculty using a rubric.  Benchmark for achievement of an SLO mapped to design set at 150 out of 200 points.</a:t>
            </a:r>
          </a:p>
          <a:p>
            <a:pPr lvl="1"/>
            <a:r>
              <a:rPr lang="en-US" dirty="0"/>
              <a:t>Benchmark for program is that 85% of students meet or exceed benchmark since the final design project is in a required 400-level course</a:t>
            </a:r>
          </a:p>
          <a:p>
            <a:pPr lvl="2"/>
            <a:r>
              <a:rPr lang="en-US" dirty="0"/>
              <a:t>Exceeds expectation &gt;180</a:t>
            </a:r>
          </a:p>
          <a:p>
            <a:pPr lvl="2"/>
            <a:r>
              <a:rPr lang="en-US" dirty="0"/>
              <a:t>Meets expectations 150-180</a:t>
            </a:r>
          </a:p>
          <a:p>
            <a:pPr lvl="2"/>
            <a:r>
              <a:rPr lang="en-US" dirty="0"/>
              <a:t>Below expectations &lt; 150 </a:t>
            </a:r>
          </a:p>
          <a:p>
            <a:pPr lvl="1"/>
            <a:r>
              <a:rPr lang="en-US" dirty="0"/>
              <a:t>If below 85%, faculty meet to drill down into the data to determine where improvements can be made in the curriculum (rubric should help guide this)</a:t>
            </a:r>
          </a:p>
          <a:p>
            <a:pPr lvl="2"/>
            <a:r>
              <a:rPr lang="en-US" dirty="0"/>
              <a:t>New course</a:t>
            </a:r>
          </a:p>
          <a:p>
            <a:pPr lvl="2"/>
            <a:r>
              <a:rPr lang="en-US" dirty="0"/>
              <a:t>Revision of course</a:t>
            </a:r>
          </a:p>
          <a:p>
            <a:pPr lvl="2"/>
            <a:r>
              <a:rPr lang="en-US" dirty="0"/>
              <a:t>Additional time spend on a topic</a:t>
            </a:r>
          </a:p>
        </p:txBody>
      </p:sp>
    </p:spTree>
    <p:extLst>
      <p:ext uri="{BB962C8B-B14F-4D97-AF65-F5344CB8AC3E}">
        <p14:creationId xmlns:p14="http://schemas.microsoft.com/office/powerpoint/2010/main" val="1975185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58A2-63DE-43EC-9311-FC04CDE8A459}"/>
              </a:ext>
            </a:extLst>
          </p:cNvPr>
          <p:cNvSpPr>
            <a:spLocks noGrp="1"/>
          </p:cNvSpPr>
          <p:nvPr>
            <p:ph type="title"/>
          </p:nvPr>
        </p:nvSpPr>
        <p:spPr/>
        <p:txBody>
          <a:bodyPr/>
          <a:lstStyle/>
          <a:p>
            <a:r>
              <a:rPr lang="en-US" dirty="0"/>
              <a:t>Review of mission, goals, slo	</a:t>
            </a:r>
          </a:p>
        </p:txBody>
      </p:sp>
      <p:sp>
        <p:nvSpPr>
          <p:cNvPr id="3" name="Content Placeholder 2">
            <a:extLst>
              <a:ext uri="{FF2B5EF4-FFF2-40B4-BE49-F238E27FC236}">
                <a16:creationId xmlns:a16="http://schemas.microsoft.com/office/drawing/2014/main" id="{AA0230C0-5D07-436E-B1CD-C5716C23BAAB}"/>
              </a:ext>
            </a:extLst>
          </p:cNvPr>
          <p:cNvSpPr>
            <a:spLocks noGrp="1"/>
          </p:cNvSpPr>
          <p:nvPr>
            <p:ph idx="1"/>
          </p:nvPr>
        </p:nvSpPr>
        <p:spPr/>
        <p:txBody>
          <a:bodyPr/>
          <a:lstStyle/>
          <a:p>
            <a:r>
              <a:rPr lang="en-US" dirty="0"/>
              <a:t>Best practice</a:t>
            </a:r>
          </a:p>
          <a:p>
            <a:pPr lvl="1"/>
            <a:r>
              <a:rPr lang="en-US" dirty="0"/>
              <a:t>Faculty in the program should review mission, program goals, and student learning outcomes at least once every eight-year cycle</a:t>
            </a:r>
          </a:p>
          <a:p>
            <a:pPr lvl="1"/>
            <a:r>
              <a:rPr lang="en-US" dirty="0"/>
              <a:t>Some programs ask constituency groups to provide feedback on mission, program goals, and student learning outcomes at least once during the same cycle</a:t>
            </a:r>
          </a:p>
          <a:p>
            <a:pPr lvl="2"/>
            <a:r>
              <a:rPr lang="en-US" dirty="0"/>
              <a:t>Advisory boards</a:t>
            </a:r>
          </a:p>
          <a:p>
            <a:pPr lvl="2"/>
            <a:r>
              <a:rPr lang="en-US" dirty="0"/>
              <a:t>Employers</a:t>
            </a:r>
          </a:p>
          <a:p>
            <a:pPr lvl="2"/>
            <a:r>
              <a:rPr lang="en-US" dirty="0"/>
              <a:t>Co-op/internships supervisors</a:t>
            </a:r>
          </a:p>
          <a:p>
            <a:pPr lvl="2"/>
            <a:r>
              <a:rPr lang="en-US" dirty="0"/>
              <a:t>Alumni</a:t>
            </a:r>
          </a:p>
          <a:p>
            <a:pPr lvl="2"/>
            <a:r>
              <a:rPr lang="en-US" dirty="0"/>
              <a:t>Graduating Seniors</a:t>
            </a:r>
          </a:p>
        </p:txBody>
      </p:sp>
    </p:spTree>
    <p:extLst>
      <p:ext uri="{BB962C8B-B14F-4D97-AF65-F5344CB8AC3E}">
        <p14:creationId xmlns:p14="http://schemas.microsoft.com/office/powerpoint/2010/main" val="130654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1BE11-A6B5-49A0-9760-7259F8A816B8}"/>
              </a:ext>
            </a:extLst>
          </p:cNvPr>
          <p:cNvSpPr>
            <a:spLocks noGrp="1"/>
          </p:cNvSpPr>
          <p:nvPr>
            <p:ph type="title"/>
          </p:nvPr>
        </p:nvSpPr>
        <p:spPr/>
        <p:txBody>
          <a:bodyPr/>
          <a:lstStyle/>
          <a:p>
            <a:r>
              <a:rPr lang="en-US" dirty="0"/>
              <a:t>Assessment of SLO</a:t>
            </a:r>
          </a:p>
        </p:txBody>
      </p:sp>
      <p:sp>
        <p:nvSpPr>
          <p:cNvPr id="3" name="Content Placeholder 2">
            <a:extLst>
              <a:ext uri="{FF2B5EF4-FFF2-40B4-BE49-F238E27FC236}">
                <a16:creationId xmlns:a16="http://schemas.microsoft.com/office/drawing/2014/main" id="{3F4FDBC8-C04C-4CA6-A619-1903C90707BF}"/>
              </a:ext>
            </a:extLst>
          </p:cNvPr>
          <p:cNvSpPr>
            <a:spLocks noGrp="1"/>
          </p:cNvSpPr>
          <p:nvPr>
            <p:ph idx="1"/>
          </p:nvPr>
        </p:nvSpPr>
        <p:spPr/>
        <p:txBody>
          <a:bodyPr/>
          <a:lstStyle/>
          <a:p>
            <a:r>
              <a:rPr lang="en-US" dirty="0"/>
              <a:t>Not every SLO needs to be assessed every year, in every course, or in every assignment</a:t>
            </a:r>
          </a:p>
          <a:p>
            <a:r>
              <a:rPr lang="en-US" dirty="0"/>
              <a:t>The plan established the cycle</a:t>
            </a:r>
          </a:p>
          <a:p>
            <a:r>
              <a:rPr lang="en-US" dirty="0"/>
              <a:t>Revisions to the plan are made if a change in curriculum requires additional monitoring</a:t>
            </a:r>
          </a:p>
          <a:p>
            <a:r>
              <a:rPr lang="en-US" dirty="0"/>
              <a:t>Recommend that data collection is continuous</a:t>
            </a:r>
          </a:p>
          <a:p>
            <a:r>
              <a:rPr lang="en-US" dirty="0"/>
              <a:t>Reporting on activities is required annually, and due October 15</a:t>
            </a:r>
          </a:p>
        </p:txBody>
      </p:sp>
      <p:sp>
        <p:nvSpPr>
          <p:cNvPr id="4" name="Arrow: Right 3">
            <a:extLst>
              <a:ext uri="{FF2B5EF4-FFF2-40B4-BE49-F238E27FC236}">
                <a16:creationId xmlns:a16="http://schemas.microsoft.com/office/drawing/2014/main" id="{0E7A216B-0A7E-4F8F-A9D2-0B0262382F10}"/>
              </a:ext>
            </a:extLst>
          </p:cNvPr>
          <p:cNvSpPr/>
          <p:nvPr/>
        </p:nvSpPr>
        <p:spPr>
          <a:xfrm>
            <a:off x="1317072" y="5075339"/>
            <a:ext cx="1325460" cy="268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D5BB68D3-49F1-45C8-A0C7-98624DDF0198}"/>
              </a:ext>
            </a:extLst>
          </p:cNvPr>
          <p:cNvSpPr/>
          <p:nvPr/>
        </p:nvSpPr>
        <p:spPr>
          <a:xfrm>
            <a:off x="2776756" y="4798503"/>
            <a:ext cx="2139193" cy="822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Assessment Report</a:t>
            </a:r>
          </a:p>
        </p:txBody>
      </p:sp>
    </p:spTree>
    <p:extLst>
      <p:ext uri="{BB962C8B-B14F-4D97-AF65-F5344CB8AC3E}">
        <p14:creationId xmlns:p14="http://schemas.microsoft.com/office/powerpoint/2010/main" val="2549810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CE81FC-7039-40DD-B12A-BFBCA90FEB1D}"/>
              </a:ext>
            </a:extLst>
          </p:cNvPr>
          <p:cNvSpPr>
            <a:spLocks noGrp="1"/>
          </p:cNvSpPr>
          <p:nvPr>
            <p:ph type="title"/>
          </p:nvPr>
        </p:nvSpPr>
        <p:spPr/>
        <p:txBody>
          <a:bodyPr/>
          <a:lstStyle/>
          <a:p>
            <a:r>
              <a:rPr lang="en-US" dirty="0"/>
              <a:t>Main elements of Siuc annual Assessment report</a:t>
            </a:r>
          </a:p>
        </p:txBody>
      </p:sp>
      <p:graphicFrame>
        <p:nvGraphicFramePr>
          <p:cNvPr id="5" name="Table 4">
            <a:extLst>
              <a:ext uri="{FF2B5EF4-FFF2-40B4-BE49-F238E27FC236}">
                <a16:creationId xmlns:a16="http://schemas.microsoft.com/office/drawing/2014/main" id="{D95EBD3A-CFD1-4237-8D91-8ED2A9A0CFAF}"/>
              </a:ext>
            </a:extLst>
          </p:cNvPr>
          <p:cNvGraphicFramePr>
            <a:graphicFrameLocks noGrp="1"/>
          </p:cNvGraphicFramePr>
          <p:nvPr>
            <p:extLst>
              <p:ext uri="{D42A27DB-BD31-4B8C-83A1-F6EECF244321}">
                <p14:modId xmlns:p14="http://schemas.microsoft.com/office/powerpoint/2010/main" val="3232005089"/>
              </p:ext>
            </p:extLst>
          </p:nvPr>
        </p:nvGraphicFramePr>
        <p:xfrm>
          <a:off x="356490" y="2193617"/>
          <a:ext cx="5763653" cy="3853645"/>
        </p:xfrm>
        <a:graphic>
          <a:graphicData uri="http://schemas.openxmlformats.org/drawingml/2006/table">
            <a:tbl>
              <a:tblPr firstRow="1" firstCol="1" bandRow="1">
                <a:tableStyleId>{5940675A-B579-460E-94D1-54222C63F5DA}</a:tableStyleId>
              </a:tblPr>
              <a:tblGrid>
                <a:gridCol w="5763653">
                  <a:extLst>
                    <a:ext uri="{9D8B030D-6E8A-4147-A177-3AD203B41FA5}">
                      <a16:colId xmlns:a16="http://schemas.microsoft.com/office/drawing/2014/main" val="2317058328"/>
                    </a:ext>
                  </a:extLst>
                </a:gridCol>
              </a:tblGrid>
              <a:tr h="150742">
                <a:tc>
                  <a:txBody>
                    <a:bodyPr/>
                    <a:lstStyle/>
                    <a:p>
                      <a:pPr marL="0" marR="0">
                        <a:spcBef>
                          <a:spcPts val="0"/>
                        </a:spcBef>
                        <a:spcAft>
                          <a:spcPts val="0"/>
                        </a:spcAft>
                      </a:pPr>
                      <a:r>
                        <a:rPr lang="en-US" sz="1600" dirty="0">
                          <a:solidFill>
                            <a:schemeClr val="bg1"/>
                          </a:solidFill>
                          <a:effectLst/>
                        </a:rPr>
                        <a:t>Assessment of Student Learning Outcomes</a:t>
                      </a:r>
                      <a:endParaRPr lang="en-US" sz="1600" b="1" dirty="0">
                        <a:solidFill>
                          <a:schemeClr val="bg1"/>
                        </a:solidFill>
                        <a:effectLst/>
                        <a:latin typeface="Calibri" panose="020F0502020204030204" pitchFamily="34" charset="0"/>
                        <a:cs typeface="Times New Roman" panose="02020603050405020304" pitchFamily="18" charset="0"/>
                      </a:endParaRPr>
                    </a:p>
                  </a:txBody>
                  <a:tcPr marL="67834" marR="67834" marT="0" marB="0">
                    <a:solidFill>
                      <a:schemeClr val="accent1"/>
                    </a:solidFill>
                  </a:tcPr>
                </a:tc>
                <a:extLst>
                  <a:ext uri="{0D108BD9-81ED-4DB2-BD59-A6C34878D82A}">
                    <a16:rowId xmlns:a16="http://schemas.microsoft.com/office/drawing/2014/main" val="3521508289"/>
                  </a:ext>
                </a:extLst>
              </a:tr>
              <a:tr h="331632">
                <a:tc>
                  <a:txBody>
                    <a:bodyPr/>
                    <a:lstStyle/>
                    <a:p>
                      <a:pPr marL="0" marR="0">
                        <a:spcBef>
                          <a:spcPts val="0"/>
                        </a:spcBef>
                        <a:spcAft>
                          <a:spcPts val="0"/>
                        </a:spcAft>
                      </a:pPr>
                      <a:r>
                        <a:rPr lang="en-US" sz="1200" dirty="0">
                          <a:effectLst/>
                        </a:rPr>
                        <a:t>Document the assessment of student learning outcomes over the last year.  Reference the assessment tools used.  Note any patterns and trends observed.   Also note where the assessment is closing the loop on previous changes.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756789529"/>
                  </a:ext>
                </a:extLst>
              </a:tr>
              <a:tr h="663264">
                <a:tc>
                  <a:txBody>
                    <a:bodyPr/>
                    <a:lstStyle/>
                    <a:p>
                      <a:pPr marL="0" marR="0" algn="just">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1709134584"/>
                  </a:ext>
                </a:extLst>
              </a:tr>
              <a:tr h="150742">
                <a:tc>
                  <a:txBody>
                    <a:bodyPr/>
                    <a:lstStyle/>
                    <a:p>
                      <a:pPr marL="0" marR="0">
                        <a:spcBef>
                          <a:spcPts val="0"/>
                        </a:spcBef>
                        <a:spcAft>
                          <a:spcPts val="0"/>
                        </a:spcAft>
                      </a:pPr>
                      <a:r>
                        <a:rPr lang="en-US" sz="1600" dirty="0">
                          <a:solidFill>
                            <a:schemeClr val="bg1"/>
                          </a:solidFill>
                          <a:effectLst/>
                        </a:rPr>
                        <a:t>Curriculum or Program Changes</a:t>
                      </a:r>
                      <a:endParaRPr lang="en-US" sz="1600" b="1" dirty="0">
                        <a:solidFill>
                          <a:schemeClr val="bg1"/>
                        </a:solidFill>
                        <a:effectLst/>
                        <a:latin typeface="Calibri" panose="020F0502020204030204" pitchFamily="34" charset="0"/>
                        <a:cs typeface="Times New Roman" panose="02020603050405020304" pitchFamily="18" charset="0"/>
                      </a:endParaRPr>
                    </a:p>
                  </a:txBody>
                  <a:tcPr marL="67834" marR="67834" marT="0" marB="0">
                    <a:solidFill>
                      <a:schemeClr val="accent1"/>
                    </a:solidFill>
                  </a:tcPr>
                </a:tc>
                <a:extLst>
                  <a:ext uri="{0D108BD9-81ED-4DB2-BD59-A6C34878D82A}">
                    <a16:rowId xmlns:a16="http://schemas.microsoft.com/office/drawing/2014/main" val="3092858387"/>
                  </a:ext>
                </a:extLst>
              </a:tr>
              <a:tr h="165816">
                <a:tc>
                  <a:txBody>
                    <a:bodyPr/>
                    <a:lstStyle/>
                    <a:p>
                      <a:pPr marL="0" marR="0">
                        <a:spcBef>
                          <a:spcPts val="0"/>
                        </a:spcBef>
                        <a:spcAft>
                          <a:spcPts val="0"/>
                        </a:spcAft>
                      </a:pPr>
                      <a:r>
                        <a:rPr lang="en-US" sz="1200" dirty="0">
                          <a:effectLst/>
                        </a:rPr>
                        <a:t>List curriculum or program changes resulting from your assessment.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4180033900"/>
                  </a:ext>
                </a:extLst>
              </a:tr>
              <a:tr h="829080">
                <a:tc>
                  <a:txBody>
                    <a:bodyPr/>
                    <a:lstStyle/>
                    <a:p>
                      <a:pPr marL="0" marR="0" algn="just">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1040107180"/>
                  </a:ext>
                </a:extLst>
              </a:tr>
              <a:tr h="150742">
                <a:tc>
                  <a:txBody>
                    <a:bodyPr/>
                    <a:lstStyle/>
                    <a:p>
                      <a:pPr marL="0" marR="0">
                        <a:spcBef>
                          <a:spcPts val="0"/>
                        </a:spcBef>
                        <a:spcAft>
                          <a:spcPts val="0"/>
                        </a:spcAft>
                      </a:pPr>
                      <a:r>
                        <a:rPr lang="en-US" sz="1400" dirty="0">
                          <a:solidFill>
                            <a:schemeClr val="bg1"/>
                          </a:solidFill>
                          <a:effectLst/>
                        </a:rPr>
                        <a:t>Changes in Faculty or Administration of the Program, Department/School</a:t>
                      </a:r>
                      <a:endParaRPr lang="en-US" sz="1400" b="1" dirty="0">
                        <a:solidFill>
                          <a:schemeClr val="bg1"/>
                        </a:solidFill>
                        <a:effectLst/>
                        <a:latin typeface="Calibri" panose="020F0502020204030204" pitchFamily="34" charset="0"/>
                        <a:cs typeface="Times New Roman" panose="02020603050405020304" pitchFamily="18" charset="0"/>
                      </a:endParaRPr>
                    </a:p>
                  </a:txBody>
                  <a:tcPr marL="67834" marR="67834" marT="0" marB="0">
                    <a:solidFill>
                      <a:schemeClr val="accent1"/>
                    </a:solidFill>
                  </a:tcPr>
                </a:tc>
                <a:extLst>
                  <a:ext uri="{0D108BD9-81ED-4DB2-BD59-A6C34878D82A}">
                    <a16:rowId xmlns:a16="http://schemas.microsoft.com/office/drawing/2014/main" val="1008191523"/>
                  </a:ext>
                </a:extLst>
              </a:tr>
              <a:tr h="197221">
                <a:tc>
                  <a:txBody>
                    <a:bodyPr/>
                    <a:lstStyle/>
                    <a:p>
                      <a:pPr marL="0" marR="0" algn="just">
                        <a:spcBef>
                          <a:spcPts val="0"/>
                        </a:spcBef>
                        <a:spcAft>
                          <a:spcPts val="0"/>
                        </a:spcAft>
                      </a:pPr>
                      <a:r>
                        <a:rPr lang="en-US" sz="1200" dirty="0">
                          <a:effectLst/>
                        </a:rPr>
                        <a:t>Include information of the impact of change.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3425288477"/>
                  </a:ext>
                </a:extLst>
              </a:tr>
              <a:tr h="663264">
                <a:tc>
                  <a:txBody>
                    <a:bodyPr/>
                    <a:lstStyle/>
                    <a:p>
                      <a:pPr marL="0" marR="0" algn="just">
                        <a:spcBef>
                          <a:spcPts val="0"/>
                        </a:spcBef>
                        <a:spcAft>
                          <a:spcPts val="0"/>
                        </a:spcAft>
                      </a:pPr>
                      <a:r>
                        <a:rPr lang="en-US" sz="1600" dirty="0">
                          <a:effectLst/>
                        </a:rPr>
                        <a:t>  </a:t>
                      </a:r>
                    </a:p>
                    <a:p>
                      <a:pPr marL="0" marR="0" algn="just">
                        <a:spcBef>
                          <a:spcPts val="0"/>
                        </a:spcBef>
                        <a:spcAft>
                          <a:spcPts val="0"/>
                        </a:spcAft>
                      </a:pPr>
                      <a:r>
                        <a:rPr lang="en-US" sz="1600" dirty="0">
                          <a:effectLst/>
                        </a:rPr>
                        <a:t> </a:t>
                      </a:r>
                    </a:p>
                    <a:p>
                      <a:pPr marL="0" marR="0" algn="just">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834" marR="67834" marT="0" marB="0"/>
                </a:tc>
                <a:extLst>
                  <a:ext uri="{0D108BD9-81ED-4DB2-BD59-A6C34878D82A}">
                    <a16:rowId xmlns:a16="http://schemas.microsoft.com/office/drawing/2014/main" val="2161184571"/>
                  </a:ext>
                </a:extLst>
              </a:tr>
            </a:tbl>
          </a:graphicData>
        </a:graphic>
      </p:graphicFrame>
    </p:spTree>
    <p:extLst>
      <p:ext uri="{BB962C8B-B14F-4D97-AF65-F5344CB8AC3E}">
        <p14:creationId xmlns:p14="http://schemas.microsoft.com/office/powerpoint/2010/main" val="275560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5523D-69B5-4152-8CAC-3D238F0E116F}"/>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027534BD-1BC4-4BB5-9789-68B75D64E4DC}"/>
              </a:ext>
            </a:extLst>
          </p:cNvPr>
          <p:cNvSpPr>
            <a:spLocks noGrp="1"/>
          </p:cNvSpPr>
          <p:nvPr>
            <p:ph idx="1"/>
          </p:nvPr>
        </p:nvSpPr>
        <p:spPr/>
        <p:txBody>
          <a:bodyPr/>
          <a:lstStyle/>
          <a:p>
            <a:r>
              <a:rPr lang="en-US" dirty="0"/>
              <a:t>This purpose of this tutorial is to provide generalized guidance on required reporting</a:t>
            </a:r>
          </a:p>
          <a:p>
            <a:pPr lvl="1"/>
            <a:r>
              <a:rPr lang="en-US" dirty="0"/>
              <a:t>Assessment Plan – every four years (all programs)</a:t>
            </a:r>
          </a:p>
          <a:p>
            <a:pPr lvl="1"/>
            <a:r>
              <a:rPr lang="en-US" dirty="0"/>
              <a:t>Assessment Report – annually (all programs)</a:t>
            </a:r>
          </a:p>
          <a:p>
            <a:pPr lvl="1"/>
            <a:r>
              <a:rPr lang="en-US" dirty="0"/>
              <a:t>Self-Study Report – every eight years (non-accredited programs)</a:t>
            </a:r>
          </a:p>
          <a:p>
            <a:r>
              <a:rPr lang="en-US" dirty="0"/>
              <a:t>An annual assessment workshop for our campus provides more in-depth material on assessment, the use of rubrics, developing SLO, etc.</a:t>
            </a:r>
          </a:p>
        </p:txBody>
      </p:sp>
    </p:spTree>
    <p:extLst>
      <p:ext uri="{BB962C8B-B14F-4D97-AF65-F5344CB8AC3E}">
        <p14:creationId xmlns:p14="http://schemas.microsoft.com/office/powerpoint/2010/main" val="4187633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43708-7B89-40FD-A16D-90A966B627F0}"/>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AFA8D9F2-44E2-4C72-9767-0EA42D77EFC4}"/>
              </a:ext>
            </a:extLst>
          </p:cNvPr>
          <p:cNvSpPr>
            <a:spLocks noGrp="1"/>
          </p:cNvSpPr>
          <p:nvPr>
            <p:ph idx="1"/>
          </p:nvPr>
        </p:nvSpPr>
        <p:spPr/>
        <p:txBody>
          <a:bodyPr/>
          <a:lstStyle/>
          <a:p>
            <a:r>
              <a:rPr lang="en-US" dirty="0"/>
              <a:t>At the end of this tutorial/workshop, attendees will:</a:t>
            </a:r>
          </a:p>
          <a:p>
            <a:pPr lvl="1"/>
            <a:r>
              <a:rPr lang="en-US" dirty="0"/>
              <a:t>Understand that assessment and continuous improvement activities are required by both the Illinois Board of Higher Education (IBHE) and the Higher Learning Commission (HLC)</a:t>
            </a:r>
          </a:p>
          <a:p>
            <a:pPr lvl="1"/>
            <a:r>
              <a:rPr lang="en-US" dirty="0"/>
              <a:t>Consider how assessment of student learning is integrated with curriculum design</a:t>
            </a:r>
          </a:p>
          <a:p>
            <a:pPr lvl="1"/>
            <a:r>
              <a:rPr lang="en-US" dirty="0"/>
              <a:t>Understand that the assessment plan and annual assessment reports provide essential information used by the the program review self-study report (every eight years)</a:t>
            </a:r>
          </a:p>
          <a:p>
            <a:pPr lvl="1"/>
            <a:r>
              <a:rPr lang="en-US" dirty="0"/>
              <a:t>Gain a working knowledge of the elements of the Assessment Plan and Assessment Report</a:t>
            </a:r>
          </a:p>
        </p:txBody>
      </p:sp>
    </p:spTree>
    <p:extLst>
      <p:ext uri="{BB962C8B-B14F-4D97-AF65-F5344CB8AC3E}">
        <p14:creationId xmlns:p14="http://schemas.microsoft.com/office/powerpoint/2010/main" val="260095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43708-7B89-40FD-A16D-90A966B627F0}"/>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AFA8D9F2-44E2-4C72-9767-0EA42D77EFC4}"/>
              </a:ext>
            </a:extLst>
          </p:cNvPr>
          <p:cNvSpPr>
            <a:spLocks noGrp="1"/>
          </p:cNvSpPr>
          <p:nvPr>
            <p:ph idx="1"/>
          </p:nvPr>
        </p:nvSpPr>
        <p:spPr/>
        <p:txBody>
          <a:bodyPr/>
          <a:lstStyle/>
          <a:p>
            <a:r>
              <a:rPr lang="en-US" dirty="0"/>
              <a:t>At the end of this tutorial/workshop, attendees will:</a:t>
            </a:r>
          </a:p>
          <a:p>
            <a:pPr lvl="1"/>
            <a:r>
              <a:rPr lang="en-US" dirty="0"/>
              <a:t>Understand that assessment and continuous improvement activities are required by both the Illinois Board of Higher Education (IBHE) and the Higher Learning Commission (HLC)</a:t>
            </a:r>
          </a:p>
          <a:p>
            <a:pPr lvl="1"/>
            <a:r>
              <a:rPr lang="en-US" dirty="0"/>
              <a:t>Consider how assessment of student learning is integrated with curriculum design</a:t>
            </a:r>
          </a:p>
          <a:p>
            <a:pPr lvl="1"/>
            <a:r>
              <a:rPr lang="en-US" dirty="0"/>
              <a:t>Understand that the assessment plan and annual assessment reports provide essential information used by the program review self-study report (every eight years)</a:t>
            </a:r>
          </a:p>
          <a:p>
            <a:pPr lvl="1"/>
            <a:r>
              <a:rPr lang="en-US" dirty="0"/>
              <a:t>Gain a working knowledge of the elements of the Assessment Plan and Assessment Report</a:t>
            </a:r>
          </a:p>
        </p:txBody>
      </p:sp>
    </p:spTree>
    <p:extLst>
      <p:ext uri="{BB962C8B-B14F-4D97-AF65-F5344CB8AC3E}">
        <p14:creationId xmlns:p14="http://schemas.microsoft.com/office/powerpoint/2010/main" val="70403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IBHE Requirement for a review</a:t>
            </a:r>
          </a:p>
        </p:txBody>
      </p:sp>
      <p:pic>
        <p:nvPicPr>
          <p:cNvPr id="3" name="Picture 2"/>
          <p:cNvPicPr>
            <a:picLocks noChangeAspect="1"/>
          </p:cNvPicPr>
          <p:nvPr/>
        </p:nvPicPr>
        <p:blipFill rotWithShape="1">
          <a:blip r:embed="rId2"/>
          <a:srcRect l="33007" t="8415" r="33180" b="11282"/>
          <a:stretch/>
        </p:blipFill>
        <p:spPr>
          <a:xfrm>
            <a:off x="0" y="1986742"/>
            <a:ext cx="3424844" cy="4405746"/>
          </a:xfrm>
          <a:prstGeom prst="rect">
            <a:avLst/>
          </a:prstGeom>
        </p:spPr>
      </p:pic>
      <p:sp>
        <p:nvSpPr>
          <p:cNvPr id="4" name="TextBox 3"/>
          <p:cNvSpPr txBox="1"/>
          <p:nvPr/>
        </p:nvSpPr>
        <p:spPr>
          <a:xfrm>
            <a:off x="3424844" y="2145171"/>
            <a:ext cx="5461462" cy="4278094"/>
          </a:xfrm>
          <a:prstGeom prst="rect">
            <a:avLst/>
          </a:prstGeom>
          <a:noFill/>
        </p:spPr>
        <p:txBody>
          <a:bodyPr wrap="square" rtlCol="0">
            <a:spAutoFit/>
          </a:bodyPr>
          <a:lstStyle/>
          <a:p>
            <a:r>
              <a:rPr lang="en-US" sz="1600" dirty="0"/>
              <a:t>5.1 Description and assessment of any major changes in the program [e.g., (a) changes in the overall discipline or field; (b) student demand; (c) societal need; (d) institutional context for offering the degree; (e) other elements appropriate to the discipline in question; and (f) other]. </a:t>
            </a:r>
          </a:p>
          <a:p>
            <a:endParaRPr lang="en-US" sz="1600" dirty="0"/>
          </a:p>
          <a:p>
            <a:r>
              <a:rPr lang="en-US" sz="1600" dirty="0"/>
              <a:t>5.2 Description of major findings and recommendations, including evidence of learning outcomes and identification of opportunities for program improvement;</a:t>
            </a:r>
          </a:p>
          <a:p>
            <a:r>
              <a:rPr lang="en-US" sz="1600" dirty="0"/>
              <a:t> </a:t>
            </a:r>
          </a:p>
          <a:p>
            <a:r>
              <a:rPr lang="en-US" sz="1600" dirty="0"/>
              <a:t>5.3 Description of actions taken since the last review, including instructional resources and practices, and curricular changes; and </a:t>
            </a:r>
          </a:p>
          <a:p>
            <a:endParaRPr lang="en-US" sz="1600" dirty="0"/>
          </a:p>
          <a:p>
            <a:r>
              <a:rPr lang="en-US" sz="1600" dirty="0"/>
              <a:t>5.4 Description of actions to be taken as a result of this review, including instructional resource and practices, and curricular changes.</a:t>
            </a:r>
          </a:p>
        </p:txBody>
      </p:sp>
      <p:sp>
        <p:nvSpPr>
          <p:cNvPr id="5" name="Oval 4"/>
          <p:cNvSpPr/>
          <p:nvPr/>
        </p:nvSpPr>
        <p:spPr>
          <a:xfrm>
            <a:off x="282633" y="3699163"/>
            <a:ext cx="3034145" cy="17789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425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4A47A-342B-4EB3-870C-5A5552335817}"/>
              </a:ext>
            </a:extLst>
          </p:cNvPr>
          <p:cNvSpPr>
            <a:spLocks noGrp="1"/>
          </p:cNvSpPr>
          <p:nvPr>
            <p:ph type="title"/>
          </p:nvPr>
        </p:nvSpPr>
        <p:spPr/>
        <p:txBody>
          <a:bodyPr/>
          <a:lstStyle/>
          <a:p>
            <a:r>
              <a:rPr lang="en-US" dirty="0"/>
              <a:t>HLC</a:t>
            </a:r>
          </a:p>
        </p:txBody>
      </p:sp>
      <p:sp>
        <p:nvSpPr>
          <p:cNvPr id="3" name="Content Placeholder 2">
            <a:extLst>
              <a:ext uri="{FF2B5EF4-FFF2-40B4-BE49-F238E27FC236}">
                <a16:creationId xmlns:a16="http://schemas.microsoft.com/office/drawing/2014/main" id="{235BCF47-2B5E-41F5-983A-757B4E19E435}"/>
              </a:ext>
            </a:extLst>
          </p:cNvPr>
          <p:cNvSpPr>
            <a:spLocks noGrp="1"/>
          </p:cNvSpPr>
          <p:nvPr>
            <p:ph idx="1"/>
          </p:nvPr>
        </p:nvSpPr>
        <p:spPr/>
        <p:txBody>
          <a:bodyPr>
            <a:normAutofit lnSpcReduction="10000"/>
          </a:bodyPr>
          <a:lstStyle/>
          <a:p>
            <a:r>
              <a:rPr lang="en-US" dirty="0"/>
              <a:t>Criterion 1. Mission</a:t>
            </a:r>
          </a:p>
          <a:p>
            <a:r>
              <a:rPr lang="en-US" dirty="0"/>
              <a:t>Criterion 2. Integrity: Ethical and Responsible Conduct</a:t>
            </a:r>
          </a:p>
          <a:p>
            <a:r>
              <a:rPr lang="en-US" dirty="0"/>
              <a:t>Criterion 3: Teaching and Learning: Quality, Resources, and Support</a:t>
            </a:r>
          </a:p>
          <a:p>
            <a:r>
              <a:rPr lang="en-US" dirty="0"/>
              <a:t>Criterion 4. Teaching and Learning: Evaluation and Improvement</a:t>
            </a:r>
          </a:p>
          <a:p>
            <a:pPr lvl="1"/>
            <a:r>
              <a:rPr lang="en-US" b="1" dirty="0"/>
              <a:t>4.A.</a:t>
            </a:r>
            <a:r>
              <a:rPr lang="en-US" dirty="0"/>
              <a:t> The institution ensures the quality of its educational offerings</a:t>
            </a:r>
          </a:p>
          <a:p>
            <a:pPr lvl="1"/>
            <a:r>
              <a:rPr lang="en-US" b="1" dirty="0"/>
              <a:t>4.B.</a:t>
            </a:r>
            <a:r>
              <a:rPr lang="en-US" dirty="0"/>
              <a:t> The institution engages in ongoing assessment of student learning as part of its commitment to the educational outcomes of its students.</a:t>
            </a:r>
          </a:p>
          <a:p>
            <a:pPr lvl="1"/>
            <a:r>
              <a:rPr lang="en-US" b="1" dirty="0"/>
              <a:t>4.C.</a:t>
            </a:r>
            <a:r>
              <a:rPr lang="en-US" dirty="0"/>
              <a:t> The institution pursues educational improvement through goals and strategies that improve retention, persistence and completion rates in its degree and certificate programs.</a:t>
            </a:r>
          </a:p>
          <a:p>
            <a:r>
              <a:rPr lang="en-US" dirty="0"/>
              <a:t>Criterion 5. Institutional Effectiveness, Resources and Planning</a:t>
            </a:r>
          </a:p>
        </p:txBody>
      </p:sp>
    </p:spTree>
    <p:extLst>
      <p:ext uri="{BB962C8B-B14F-4D97-AF65-F5344CB8AC3E}">
        <p14:creationId xmlns:p14="http://schemas.microsoft.com/office/powerpoint/2010/main" val="193188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B043-DD49-4F44-9713-C8404859375E}"/>
              </a:ext>
            </a:extLst>
          </p:cNvPr>
          <p:cNvSpPr>
            <a:spLocks noGrp="1"/>
          </p:cNvSpPr>
          <p:nvPr>
            <p:ph type="title"/>
          </p:nvPr>
        </p:nvSpPr>
        <p:spPr/>
        <p:txBody>
          <a:bodyPr/>
          <a:lstStyle/>
          <a:p>
            <a:r>
              <a:rPr lang="en-US" dirty="0"/>
              <a:t>Why do assessment of student learning</a:t>
            </a:r>
          </a:p>
        </p:txBody>
      </p:sp>
      <p:sp>
        <p:nvSpPr>
          <p:cNvPr id="3" name="Content Placeholder 2">
            <a:extLst>
              <a:ext uri="{FF2B5EF4-FFF2-40B4-BE49-F238E27FC236}">
                <a16:creationId xmlns:a16="http://schemas.microsoft.com/office/drawing/2014/main" id="{86369D1F-57AC-4EBE-AFA3-A14391159332}"/>
              </a:ext>
            </a:extLst>
          </p:cNvPr>
          <p:cNvSpPr>
            <a:spLocks noGrp="1"/>
          </p:cNvSpPr>
          <p:nvPr>
            <p:ph idx="1"/>
          </p:nvPr>
        </p:nvSpPr>
        <p:spPr/>
        <p:txBody>
          <a:bodyPr/>
          <a:lstStyle/>
          <a:p>
            <a:r>
              <a:rPr lang="en-US" dirty="0"/>
              <a:t>End goal is to improve the quality of instruction and promote student success</a:t>
            </a:r>
          </a:p>
          <a:p>
            <a:r>
              <a:rPr lang="en-US" dirty="0"/>
              <a:t>Is the current design of the program curriculum still a good design, or have times changed?</a:t>
            </a:r>
          </a:p>
          <a:p>
            <a:r>
              <a:rPr lang="en-US" dirty="0"/>
              <a:t>To know this, we need to define what it is we want student to be able to know and do</a:t>
            </a:r>
          </a:p>
          <a:p>
            <a:r>
              <a:rPr lang="en-US" dirty="0"/>
              <a:t>Student Learning Outcomes document this concept</a:t>
            </a:r>
          </a:p>
          <a:p>
            <a:r>
              <a:rPr lang="en-US" dirty="0"/>
              <a:t>Assessment of student learning outcomes at the program level provides faculty with a tool to measure the effectiveness of their program</a:t>
            </a:r>
          </a:p>
          <a:p>
            <a:r>
              <a:rPr lang="en-US" dirty="0"/>
              <a:t>This answers the question, are we doing what we say we do?</a:t>
            </a:r>
          </a:p>
          <a:p>
            <a:r>
              <a:rPr lang="en-US" dirty="0"/>
              <a:t>If the answer is no, what can we do differently?</a:t>
            </a:r>
          </a:p>
          <a:p>
            <a:endParaRPr lang="en-US" dirty="0"/>
          </a:p>
        </p:txBody>
      </p:sp>
    </p:spTree>
    <p:extLst>
      <p:ext uri="{BB962C8B-B14F-4D97-AF65-F5344CB8AC3E}">
        <p14:creationId xmlns:p14="http://schemas.microsoft.com/office/powerpoint/2010/main" val="82461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6BEA-C604-45D0-9C3D-18A3AC148A1F}"/>
              </a:ext>
            </a:extLst>
          </p:cNvPr>
          <p:cNvSpPr>
            <a:spLocks noGrp="1"/>
          </p:cNvSpPr>
          <p:nvPr>
            <p:ph type="title"/>
          </p:nvPr>
        </p:nvSpPr>
        <p:spPr/>
        <p:txBody>
          <a:bodyPr/>
          <a:lstStyle/>
          <a:p>
            <a:r>
              <a:rPr lang="en-US" dirty="0"/>
              <a:t>Relationships to self-study</a:t>
            </a:r>
          </a:p>
        </p:txBody>
      </p:sp>
      <p:graphicFrame>
        <p:nvGraphicFramePr>
          <p:cNvPr id="3" name="Diagram 2">
            <a:extLst>
              <a:ext uri="{FF2B5EF4-FFF2-40B4-BE49-F238E27FC236}">
                <a16:creationId xmlns:a16="http://schemas.microsoft.com/office/drawing/2014/main" id="{9FC27CF5-9067-4C89-AFD4-F3BCA5B5C0C3}"/>
              </a:ext>
            </a:extLst>
          </p:cNvPr>
          <p:cNvGraphicFramePr/>
          <p:nvPr>
            <p:extLst>
              <p:ext uri="{D42A27DB-BD31-4B8C-83A1-F6EECF244321}">
                <p14:modId xmlns:p14="http://schemas.microsoft.com/office/powerpoint/2010/main" val="79771846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A8E590B-EF57-46FB-A826-FF8D2DC938BB}"/>
              </a:ext>
            </a:extLst>
          </p:cNvPr>
          <p:cNvSpPr txBox="1"/>
          <p:nvPr/>
        </p:nvSpPr>
        <p:spPr>
          <a:xfrm>
            <a:off x="1429769" y="4558762"/>
            <a:ext cx="2714205" cy="369332"/>
          </a:xfrm>
          <a:prstGeom prst="rect">
            <a:avLst/>
          </a:prstGeom>
          <a:noFill/>
        </p:spPr>
        <p:txBody>
          <a:bodyPr wrap="none" rtlCol="0">
            <a:spAutoFit/>
          </a:bodyPr>
          <a:lstStyle/>
          <a:p>
            <a:r>
              <a:rPr lang="en-US" dirty="0"/>
              <a:t>Outlines what will be done</a:t>
            </a:r>
          </a:p>
        </p:txBody>
      </p:sp>
      <p:sp>
        <p:nvSpPr>
          <p:cNvPr id="6" name="TextBox 5">
            <a:extLst>
              <a:ext uri="{FF2B5EF4-FFF2-40B4-BE49-F238E27FC236}">
                <a16:creationId xmlns:a16="http://schemas.microsoft.com/office/drawing/2014/main" id="{C79EEDEA-4194-40BC-81D8-1FFD7EF2CAA4}"/>
              </a:ext>
            </a:extLst>
          </p:cNvPr>
          <p:cNvSpPr txBox="1"/>
          <p:nvPr/>
        </p:nvSpPr>
        <p:spPr>
          <a:xfrm>
            <a:off x="3640822" y="5385732"/>
            <a:ext cx="2973250" cy="369332"/>
          </a:xfrm>
          <a:prstGeom prst="rect">
            <a:avLst/>
          </a:prstGeom>
          <a:noFill/>
        </p:spPr>
        <p:txBody>
          <a:bodyPr wrap="none" rtlCol="0">
            <a:spAutoFit/>
          </a:bodyPr>
          <a:lstStyle/>
          <a:p>
            <a:r>
              <a:rPr lang="en-US" dirty="0"/>
              <a:t>Reports activities for the year</a:t>
            </a:r>
          </a:p>
        </p:txBody>
      </p:sp>
      <p:sp>
        <p:nvSpPr>
          <p:cNvPr id="7" name="TextBox 6">
            <a:extLst>
              <a:ext uri="{FF2B5EF4-FFF2-40B4-BE49-F238E27FC236}">
                <a16:creationId xmlns:a16="http://schemas.microsoft.com/office/drawing/2014/main" id="{A612ACEB-5622-416E-9ABB-6D5EE626D66E}"/>
              </a:ext>
            </a:extLst>
          </p:cNvPr>
          <p:cNvSpPr txBox="1"/>
          <p:nvPr/>
        </p:nvSpPr>
        <p:spPr>
          <a:xfrm>
            <a:off x="5537115" y="4470456"/>
            <a:ext cx="3606885" cy="369332"/>
          </a:xfrm>
          <a:prstGeom prst="rect">
            <a:avLst/>
          </a:prstGeom>
          <a:noFill/>
        </p:spPr>
        <p:txBody>
          <a:bodyPr wrap="none" rtlCol="0">
            <a:spAutoFit/>
          </a:bodyPr>
          <a:lstStyle/>
          <a:p>
            <a:r>
              <a:rPr lang="en-US" dirty="0"/>
              <a:t>This data all feeds into the Self-Study</a:t>
            </a:r>
          </a:p>
        </p:txBody>
      </p:sp>
      <p:sp>
        <p:nvSpPr>
          <p:cNvPr id="8" name="Arrow: Right 7">
            <a:extLst>
              <a:ext uri="{FF2B5EF4-FFF2-40B4-BE49-F238E27FC236}">
                <a16:creationId xmlns:a16="http://schemas.microsoft.com/office/drawing/2014/main" id="{CBFF77E1-2FC0-42BA-B04A-515752C85DCA}"/>
              </a:ext>
            </a:extLst>
          </p:cNvPr>
          <p:cNvSpPr/>
          <p:nvPr/>
        </p:nvSpPr>
        <p:spPr>
          <a:xfrm rot="16200000">
            <a:off x="4421975" y="4780849"/>
            <a:ext cx="847288" cy="260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572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D794-CE0C-4559-BC60-10A1D39395BC}"/>
              </a:ext>
            </a:extLst>
          </p:cNvPr>
          <p:cNvSpPr>
            <a:spLocks noGrp="1"/>
          </p:cNvSpPr>
          <p:nvPr>
            <p:ph type="title"/>
          </p:nvPr>
        </p:nvSpPr>
        <p:spPr/>
        <p:txBody>
          <a:bodyPr/>
          <a:lstStyle/>
          <a:p>
            <a:r>
              <a:rPr lang="en-US" dirty="0"/>
              <a:t>Assessment plan-every 4 years</a:t>
            </a:r>
          </a:p>
        </p:txBody>
      </p:sp>
      <p:sp>
        <p:nvSpPr>
          <p:cNvPr id="3" name="Content Placeholder 2">
            <a:extLst>
              <a:ext uri="{FF2B5EF4-FFF2-40B4-BE49-F238E27FC236}">
                <a16:creationId xmlns:a16="http://schemas.microsoft.com/office/drawing/2014/main" id="{68E32DCF-2C44-4AC3-8FB6-2EAF18B4C332}"/>
              </a:ext>
            </a:extLst>
          </p:cNvPr>
          <p:cNvSpPr>
            <a:spLocks noGrp="1"/>
          </p:cNvSpPr>
          <p:nvPr>
            <p:ph idx="1"/>
          </p:nvPr>
        </p:nvSpPr>
        <p:spPr/>
        <p:txBody>
          <a:bodyPr/>
          <a:lstStyle/>
          <a:p>
            <a:r>
              <a:rPr lang="en-US" dirty="0"/>
              <a:t>Program review every eight years</a:t>
            </a:r>
          </a:p>
          <a:p>
            <a:r>
              <a:rPr lang="en-US" dirty="0"/>
              <a:t>Mid-cycle report, Year 4, Due October 15</a:t>
            </a:r>
          </a:p>
          <a:p>
            <a:r>
              <a:rPr lang="en-US" dirty="0"/>
              <a:t>The assumption here is that the activities centered around the development of the self-study can result in changes to the assessment plan</a:t>
            </a:r>
          </a:p>
          <a:p>
            <a:r>
              <a:rPr lang="en-US" dirty="0"/>
              <a:t>Assessment plans are required of all programs, including accredited programs</a:t>
            </a:r>
          </a:p>
          <a:p>
            <a:r>
              <a:rPr lang="en-US" dirty="0"/>
              <a:t>To determine the date of program review,  refer to the program review schedule posted at: </a:t>
            </a:r>
            <a:r>
              <a:rPr lang="en-US" dirty="0">
                <a:hlinkClick r:id="rId2"/>
              </a:rPr>
              <a:t>https://pvcaa.siu.edu/associate-academic-programs/</a:t>
            </a:r>
            <a:endParaRPr lang="en-US" dirty="0"/>
          </a:p>
        </p:txBody>
      </p:sp>
    </p:spTree>
    <p:extLst>
      <p:ext uri="{BB962C8B-B14F-4D97-AF65-F5344CB8AC3E}">
        <p14:creationId xmlns:p14="http://schemas.microsoft.com/office/powerpoint/2010/main" val="407258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CE81FC-7039-40DD-B12A-BFBCA90FEB1D}"/>
              </a:ext>
            </a:extLst>
          </p:cNvPr>
          <p:cNvSpPr>
            <a:spLocks noGrp="1"/>
          </p:cNvSpPr>
          <p:nvPr>
            <p:ph type="title"/>
          </p:nvPr>
        </p:nvSpPr>
        <p:spPr/>
        <p:txBody>
          <a:bodyPr/>
          <a:lstStyle/>
          <a:p>
            <a:r>
              <a:rPr lang="en-US" dirty="0"/>
              <a:t>Siuc assessment plan (submitted mid cycle year 4)</a:t>
            </a:r>
          </a:p>
        </p:txBody>
      </p:sp>
      <p:graphicFrame>
        <p:nvGraphicFramePr>
          <p:cNvPr id="5" name="Table 4">
            <a:extLst>
              <a:ext uri="{FF2B5EF4-FFF2-40B4-BE49-F238E27FC236}">
                <a16:creationId xmlns:a16="http://schemas.microsoft.com/office/drawing/2014/main" id="{D7C53175-262F-49BB-A820-17E3943C7993}"/>
              </a:ext>
            </a:extLst>
          </p:cNvPr>
          <p:cNvGraphicFramePr>
            <a:graphicFrameLocks noGrp="1"/>
          </p:cNvGraphicFramePr>
          <p:nvPr>
            <p:extLst/>
          </p:nvPr>
        </p:nvGraphicFramePr>
        <p:xfrm>
          <a:off x="431921" y="2128598"/>
          <a:ext cx="6020554" cy="4082079"/>
        </p:xfrm>
        <a:graphic>
          <a:graphicData uri="http://schemas.openxmlformats.org/drawingml/2006/table">
            <a:tbl>
              <a:tblPr firstRow="1" firstCol="1" bandRow="1">
                <a:tableStyleId>{5940675A-B579-460E-94D1-54222C63F5DA}</a:tableStyleId>
              </a:tblPr>
              <a:tblGrid>
                <a:gridCol w="6020554">
                  <a:extLst>
                    <a:ext uri="{9D8B030D-6E8A-4147-A177-3AD203B41FA5}">
                      <a16:colId xmlns:a16="http://schemas.microsoft.com/office/drawing/2014/main" val="2493382026"/>
                    </a:ext>
                  </a:extLst>
                </a:gridCol>
              </a:tblGrid>
              <a:tr h="101296">
                <a:tc>
                  <a:txBody>
                    <a:bodyPr/>
                    <a:lstStyle/>
                    <a:p>
                      <a:pPr marL="0" marR="0">
                        <a:spcBef>
                          <a:spcPts val="0"/>
                        </a:spcBef>
                        <a:spcAft>
                          <a:spcPts val="0"/>
                        </a:spcAft>
                      </a:pPr>
                      <a:r>
                        <a:rPr lang="en-US" sz="1400" dirty="0">
                          <a:solidFill>
                            <a:schemeClr val="bg1"/>
                          </a:solidFill>
                          <a:effectLst/>
                        </a:rPr>
                        <a:t>Mission Statement (Mission of the Program, Department/School or College)</a:t>
                      </a:r>
                      <a:endParaRPr lang="en-US" sz="1400" b="1" dirty="0">
                        <a:solidFill>
                          <a:schemeClr val="bg1"/>
                        </a:solidFill>
                        <a:effectLst/>
                        <a:latin typeface="Calibri" panose="020F0502020204030204" pitchFamily="34" charset="0"/>
                        <a:cs typeface="Times New Roman" panose="02020603050405020304" pitchFamily="18" charset="0"/>
                      </a:endParaRPr>
                    </a:p>
                  </a:txBody>
                  <a:tcPr marL="44176" marR="44176" marT="0" marB="0">
                    <a:solidFill>
                      <a:schemeClr val="accent1"/>
                    </a:solidFill>
                  </a:tcPr>
                </a:tc>
                <a:extLst>
                  <a:ext uri="{0D108BD9-81ED-4DB2-BD59-A6C34878D82A}">
                    <a16:rowId xmlns:a16="http://schemas.microsoft.com/office/drawing/2014/main" val="3445766489"/>
                  </a:ext>
                </a:extLst>
              </a:tr>
              <a:tr h="0">
                <a:tc>
                  <a:txBody>
                    <a:bodyPr/>
                    <a:lstStyle/>
                    <a:p>
                      <a:pPr marL="0" marR="0" algn="just">
                        <a:spcBef>
                          <a:spcPts val="0"/>
                        </a:spcBef>
                        <a:spcAft>
                          <a:spcPts val="0"/>
                        </a:spcAft>
                      </a:pPr>
                      <a:r>
                        <a:rPr lang="en-US" sz="1600" dirty="0">
                          <a:effectLst/>
                        </a:rPr>
                        <a:t> </a:t>
                      </a:r>
                    </a:p>
                  </a:txBody>
                  <a:tcPr marL="44176" marR="44176" marT="0" marB="0"/>
                </a:tc>
                <a:extLst>
                  <a:ext uri="{0D108BD9-81ED-4DB2-BD59-A6C34878D82A}">
                    <a16:rowId xmlns:a16="http://schemas.microsoft.com/office/drawing/2014/main" val="1579883507"/>
                  </a:ext>
                </a:extLst>
              </a:tr>
              <a:tr h="98169">
                <a:tc>
                  <a:txBody>
                    <a:bodyPr/>
                    <a:lstStyle/>
                    <a:p>
                      <a:pPr marL="0" marR="0">
                        <a:spcBef>
                          <a:spcPts val="0"/>
                        </a:spcBef>
                        <a:spcAft>
                          <a:spcPts val="0"/>
                        </a:spcAft>
                      </a:pPr>
                      <a:r>
                        <a:rPr lang="en-US" sz="1400" dirty="0">
                          <a:solidFill>
                            <a:schemeClr val="bg1"/>
                          </a:solidFill>
                          <a:effectLst/>
                        </a:rPr>
                        <a:t>Program Goals</a:t>
                      </a:r>
                      <a:endParaRPr lang="en-US" sz="1400" b="1" dirty="0">
                        <a:solidFill>
                          <a:schemeClr val="bg1"/>
                        </a:solidFill>
                        <a:effectLst/>
                        <a:latin typeface="Calibri" panose="020F0502020204030204" pitchFamily="34" charset="0"/>
                        <a:cs typeface="Times New Roman" panose="02020603050405020304" pitchFamily="18" charset="0"/>
                      </a:endParaRPr>
                    </a:p>
                  </a:txBody>
                  <a:tcPr marL="44176" marR="44176" marT="0" marB="0">
                    <a:solidFill>
                      <a:schemeClr val="accent1"/>
                    </a:solidFill>
                  </a:tcPr>
                </a:tc>
                <a:extLst>
                  <a:ext uri="{0D108BD9-81ED-4DB2-BD59-A6C34878D82A}">
                    <a16:rowId xmlns:a16="http://schemas.microsoft.com/office/drawing/2014/main" val="1880759520"/>
                  </a:ext>
                </a:extLst>
              </a:tr>
              <a:tr h="264676">
                <a:tc>
                  <a:txBody>
                    <a:bodyPr/>
                    <a:lstStyle/>
                    <a:p>
                      <a:pPr marL="0" marR="0">
                        <a:spcBef>
                          <a:spcPts val="0"/>
                        </a:spcBef>
                        <a:spcAft>
                          <a:spcPts val="0"/>
                        </a:spcAft>
                      </a:pPr>
                      <a:endParaRPr lang="en-US" sz="1600" dirty="0">
                        <a:effectLst/>
                      </a:endParaRPr>
                    </a:p>
                  </a:txBody>
                  <a:tcPr marL="44176" marR="44176" marT="0" marB="0"/>
                </a:tc>
                <a:extLst>
                  <a:ext uri="{0D108BD9-81ED-4DB2-BD59-A6C34878D82A}">
                    <a16:rowId xmlns:a16="http://schemas.microsoft.com/office/drawing/2014/main" val="3241053284"/>
                  </a:ext>
                </a:extLst>
              </a:tr>
              <a:tr h="98169">
                <a:tc>
                  <a:txBody>
                    <a:bodyPr/>
                    <a:lstStyle/>
                    <a:p>
                      <a:pPr marL="0" marR="0">
                        <a:spcBef>
                          <a:spcPts val="0"/>
                        </a:spcBef>
                        <a:spcAft>
                          <a:spcPts val="0"/>
                        </a:spcAft>
                      </a:pPr>
                      <a:r>
                        <a:rPr lang="en-US" sz="1400" dirty="0">
                          <a:solidFill>
                            <a:schemeClr val="bg1"/>
                          </a:solidFill>
                          <a:effectLst/>
                        </a:rPr>
                        <a:t>Program Student Learning Outcomes (SLO)</a:t>
                      </a:r>
                      <a:endParaRPr lang="en-US" sz="1400" b="1" dirty="0">
                        <a:solidFill>
                          <a:schemeClr val="bg1"/>
                        </a:solidFill>
                        <a:effectLst/>
                        <a:latin typeface="Calibri" panose="020F0502020204030204" pitchFamily="34" charset="0"/>
                        <a:cs typeface="Times New Roman" panose="02020603050405020304" pitchFamily="18" charset="0"/>
                      </a:endParaRPr>
                    </a:p>
                  </a:txBody>
                  <a:tcPr marL="44176" marR="44176" marT="0" marB="0">
                    <a:solidFill>
                      <a:schemeClr val="accent1"/>
                    </a:solidFill>
                  </a:tcPr>
                </a:tc>
                <a:extLst>
                  <a:ext uri="{0D108BD9-81ED-4DB2-BD59-A6C34878D82A}">
                    <a16:rowId xmlns:a16="http://schemas.microsoft.com/office/drawing/2014/main" val="967248128"/>
                  </a:ext>
                </a:extLst>
              </a:tr>
              <a:tr h="244604">
                <a:tc>
                  <a:txBody>
                    <a:bodyPr/>
                    <a:lstStyle/>
                    <a:p>
                      <a:pPr marL="0" marR="0">
                        <a:spcBef>
                          <a:spcPts val="0"/>
                        </a:spcBef>
                        <a:spcAft>
                          <a:spcPts val="0"/>
                        </a:spcAft>
                      </a:pPr>
                      <a:endParaRPr lang="en-US" sz="1600" dirty="0">
                        <a:effectLst/>
                      </a:endParaRPr>
                    </a:p>
                  </a:txBody>
                  <a:tcPr marL="44176" marR="44176" marT="0" marB="0"/>
                </a:tc>
                <a:extLst>
                  <a:ext uri="{0D108BD9-81ED-4DB2-BD59-A6C34878D82A}">
                    <a16:rowId xmlns:a16="http://schemas.microsoft.com/office/drawing/2014/main" val="2977788765"/>
                  </a:ext>
                </a:extLst>
              </a:tr>
              <a:tr h="98169">
                <a:tc>
                  <a:txBody>
                    <a:bodyPr/>
                    <a:lstStyle/>
                    <a:p>
                      <a:pPr marL="0" marR="0">
                        <a:spcBef>
                          <a:spcPts val="0"/>
                        </a:spcBef>
                        <a:spcAft>
                          <a:spcPts val="0"/>
                        </a:spcAft>
                      </a:pPr>
                      <a:r>
                        <a:rPr lang="en-US" sz="1400" dirty="0">
                          <a:solidFill>
                            <a:schemeClr val="bg1"/>
                          </a:solidFill>
                          <a:effectLst/>
                        </a:rPr>
                        <a:t>Assessment Tools/Baselines</a:t>
                      </a:r>
                      <a:endParaRPr lang="en-US" sz="1400" b="1" dirty="0">
                        <a:solidFill>
                          <a:schemeClr val="bg1"/>
                        </a:solidFill>
                        <a:effectLst/>
                        <a:latin typeface="Calibri" panose="020F0502020204030204" pitchFamily="34" charset="0"/>
                        <a:cs typeface="Times New Roman" panose="02020603050405020304" pitchFamily="18" charset="0"/>
                      </a:endParaRPr>
                    </a:p>
                  </a:txBody>
                  <a:tcPr marL="44176" marR="44176" marT="0" marB="0">
                    <a:solidFill>
                      <a:schemeClr val="accent1"/>
                    </a:solidFill>
                  </a:tcPr>
                </a:tc>
                <a:extLst>
                  <a:ext uri="{0D108BD9-81ED-4DB2-BD59-A6C34878D82A}">
                    <a16:rowId xmlns:a16="http://schemas.microsoft.com/office/drawing/2014/main" val="3235504072"/>
                  </a:ext>
                </a:extLst>
              </a:tr>
              <a:tr h="460282">
                <a:tc>
                  <a:txBody>
                    <a:bodyPr/>
                    <a:lstStyle/>
                    <a:p>
                      <a:pPr marL="0" marR="0">
                        <a:spcBef>
                          <a:spcPts val="0"/>
                        </a:spcBef>
                        <a:spcAft>
                          <a:spcPts val="0"/>
                        </a:spcAft>
                      </a:pPr>
                      <a:r>
                        <a:rPr lang="en-US" sz="1400" dirty="0">
                          <a:effectLst/>
                        </a:rPr>
                        <a:t>Map the following:</a:t>
                      </a:r>
                    </a:p>
                    <a:p>
                      <a:pPr marL="342900" marR="0" lvl="0" indent="-342900">
                        <a:spcBef>
                          <a:spcPts val="0"/>
                        </a:spcBef>
                        <a:spcAft>
                          <a:spcPts val="0"/>
                        </a:spcAft>
                        <a:buFont typeface="Symbol" panose="05050102010706020507" pitchFamily="18" charset="2"/>
                        <a:buChar char=""/>
                      </a:pPr>
                      <a:r>
                        <a:rPr lang="en-US" sz="1400" dirty="0">
                          <a:effectLst/>
                        </a:rPr>
                        <a:t>Program goals to mission </a:t>
                      </a:r>
                    </a:p>
                    <a:p>
                      <a:pPr marL="342900" marR="0" lvl="0" indent="-342900">
                        <a:spcBef>
                          <a:spcPts val="0"/>
                        </a:spcBef>
                        <a:spcAft>
                          <a:spcPts val="0"/>
                        </a:spcAft>
                        <a:buFont typeface="Symbol" panose="05050102010706020507" pitchFamily="18" charset="2"/>
                        <a:buChar char=""/>
                      </a:pPr>
                      <a:r>
                        <a:rPr lang="en-US" sz="1400" dirty="0">
                          <a:effectLst/>
                        </a:rPr>
                        <a:t>SLO to program goals</a:t>
                      </a:r>
                    </a:p>
                    <a:p>
                      <a:pPr marL="342900" marR="0" lvl="0" indent="-342900">
                        <a:spcBef>
                          <a:spcPts val="0"/>
                        </a:spcBef>
                        <a:spcAft>
                          <a:spcPts val="0"/>
                        </a:spcAft>
                        <a:buFont typeface="Symbol" panose="05050102010706020507" pitchFamily="18" charset="2"/>
                        <a:buChar char=""/>
                      </a:pPr>
                      <a:r>
                        <a:rPr lang="en-US" sz="1400" dirty="0">
                          <a:effectLst/>
                        </a:rPr>
                        <a:t>Curriculum to SLO</a:t>
                      </a:r>
                    </a:p>
                    <a:p>
                      <a:pPr marL="0" marR="0">
                        <a:spcBef>
                          <a:spcPts val="0"/>
                        </a:spcBef>
                        <a:spcAft>
                          <a:spcPts val="0"/>
                        </a:spcAft>
                      </a:pPr>
                      <a:r>
                        <a:rPr lang="en-US" sz="1400" dirty="0">
                          <a:effectLst/>
                        </a:rPr>
                        <a:t>Identify assessment instruments or methods for each SLO listed above and establish a baseline for attainment.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176" marR="44176" marT="0" marB="0"/>
                </a:tc>
                <a:extLst>
                  <a:ext uri="{0D108BD9-81ED-4DB2-BD59-A6C34878D82A}">
                    <a16:rowId xmlns:a16="http://schemas.microsoft.com/office/drawing/2014/main" val="2133654455"/>
                  </a:ext>
                </a:extLst>
              </a:tr>
              <a:tr h="235692">
                <a:tc>
                  <a:txBody>
                    <a:bodyPr/>
                    <a:lstStyle/>
                    <a:p>
                      <a:pPr marL="0" marR="0" algn="just">
                        <a:spcBef>
                          <a:spcPts val="0"/>
                        </a:spcBef>
                        <a:spcAft>
                          <a:spcPts val="0"/>
                        </a:spcAft>
                      </a:pPr>
                      <a:r>
                        <a:rPr lang="en-US" sz="1400" dirty="0">
                          <a:effectLst/>
                        </a:rPr>
                        <a:t> </a:t>
                      </a:r>
                      <a:endParaRPr lang="en-US" sz="1600" dirty="0">
                        <a:effectLst/>
                      </a:endParaRPr>
                    </a:p>
                  </a:txBody>
                  <a:tcPr marL="44176" marR="44176" marT="0" marB="0"/>
                </a:tc>
                <a:extLst>
                  <a:ext uri="{0D108BD9-81ED-4DB2-BD59-A6C34878D82A}">
                    <a16:rowId xmlns:a16="http://schemas.microsoft.com/office/drawing/2014/main" val="4094288344"/>
                  </a:ext>
                </a:extLst>
              </a:tr>
              <a:tr h="98169">
                <a:tc>
                  <a:txBody>
                    <a:bodyPr/>
                    <a:lstStyle/>
                    <a:p>
                      <a:pPr marL="0" marR="0">
                        <a:spcBef>
                          <a:spcPts val="0"/>
                        </a:spcBef>
                        <a:spcAft>
                          <a:spcPts val="0"/>
                        </a:spcAft>
                      </a:pPr>
                      <a:r>
                        <a:rPr lang="en-US" sz="1400" dirty="0">
                          <a:solidFill>
                            <a:schemeClr val="bg1"/>
                          </a:solidFill>
                          <a:effectLst/>
                        </a:rPr>
                        <a:t>Action Plan</a:t>
                      </a:r>
                      <a:endParaRPr lang="en-US" sz="1400" b="1" dirty="0">
                        <a:solidFill>
                          <a:schemeClr val="bg1"/>
                        </a:solidFill>
                        <a:effectLst/>
                        <a:latin typeface="Calibri" panose="020F0502020204030204" pitchFamily="34" charset="0"/>
                        <a:cs typeface="Times New Roman" panose="02020603050405020304" pitchFamily="18" charset="0"/>
                      </a:endParaRPr>
                    </a:p>
                  </a:txBody>
                  <a:tcPr marL="44176" marR="44176" marT="0" marB="0">
                    <a:solidFill>
                      <a:schemeClr val="accent1"/>
                    </a:solidFill>
                  </a:tcPr>
                </a:tc>
                <a:extLst>
                  <a:ext uri="{0D108BD9-81ED-4DB2-BD59-A6C34878D82A}">
                    <a16:rowId xmlns:a16="http://schemas.microsoft.com/office/drawing/2014/main" val="3772883966"/>
                  </a:ext>
                </a:extLst>
              </a:tr>
              <a:tr h="107985">
                <a:tc>
                  <a:txBody>
                    <a:bodyPr/>
                    <a:lstStyle/>
                    <a:p>
                      <a:pPr marL="0" marR="0">
                        <a:spcBef>
                          <a:spcPts val="0"/>
                        </a:spcBef>
                        <a:spcAft>
                          <a:spcPts val="0"/>
                        </a:spcAft>
                      </a:pPr>
                      <a:r>
                        <a:rPr lang="en-US" sz="1400" dirty="0">
                          <a:effectLst/>
                        </a:rPr>
                        <a:t>At a minimum include: 1) Strategies for addressing SLO below baseline; 2) Cycle used for assessment; and 3) Involvement of constituencies.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176" marR="44176" marT="0" marB="0"/>
                </a:tc>
                <a:extLst>
                  <a:ext uri="{0D108BD9-81ED-4DB2-BD59-A6C34878D82A}">
                    <a16:rowId xmlns:a16="http://schemas.microsoft.com/office/drawing/2014/main" val="2049928993"/>
                  </a:ext>
                </a:extLst>
              </a:tr>
              <a:tr h="319587">
                <a:tc>
                  <a:txBody>
                    <a:bodyPr/>
                    <a:lstStyle/>
                    <a:p>
                      <a:pPr marL="0" marR="0" algn="just">
                        <a:spcBef>
                          <a:spcPts val="0"/>
                        </a:spcBef>
                        <a:spcAft>
                          <a:spcPts val="0"/>
                        </a:spcAft>
                      </a:pPr>
                      <a:r>
                        <a:rPr lang="en-US" sz="1050" dirty="0">
                          <a:effectLst/>
                        </a:rPr>
                        <a:t> </a:t>
                      </a:r>
                      <a:endParaRPr lang="en-US" sz="1100" dirty="0">
                        <a:effectLst/>
                      </a:endParaRPr>
                    </a:p>
                  </a:txBody>
                  <a:tcPr marL="44176" marR="44176" marT="0" marB="0"/>
                </a:tc>
                <a:extLst>
                  <a:ext uri="{0D108BD9-81ED-4DB2-BD59-A6C34878D82A}">
                    <a16:rowId xmlns:a16="http://schemas.microsoft.com/office/drawing/2014/main" val="2621812211"/>
                  </a:ext>
                </a:extLst>
              </a:tr>
            </a:tbl>
          </a:graphicData>
        </a:graphic>
      </p:graphicFrame>
      <p:sp>
        <p:nvSpPr>
          <p:cNvPr id="6" name="Oval 5">
            <a:extLst>
              <a:ext uri="{FF2B5EF4-FFF2-40B4-BE49-F238E27FC236}">
                <a16:creationId xmlns:a16="http://schemas.microsoft.com/office/drawing/2014/main" id="{555D9378-291A-4C38-B1F5-047A0ECB603F}"/>
              </a:ext>
            </a:extLst>
          </p:cNvPr>
          <p:cNvSpPr/>
          <p:nvPr/>
        </p:nvSpPr>
        <p:spPr>
          <a:xfrm>
            <a:off x="6808206" y="3603279"/>
            <a:ext cx="2073244" cy="769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Feed into SSR</a:t>
            </a:r>
          </a:p>
        </p:txBody>
      </p:sp>
    </p:spTree>
    <p:extLst>
      <p:ext uri="{BB962C8B-B14F-4D97-AF65-F5344CB8AC3E}">
        <p14:creationId xmlns:p14="http://schemas.microsoft.com/office/powerpoint/2010/main" val="194524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A5873-8E29-4AB7-B500-83ADA1D1157F}"/>
              </a:ext>
            </a:extLst>
          </p:cNvPr>
          <p:cNvSpPr>
            <a:spLocks noGrp="1"/>
          </p:cNvSpPr>
          <p:nvPr>
            <p:ph type="title"/>
          </p:nvPr>
        </p:nvSpPr>
        <p:spPr/>
        <p:txBody>
          <a:bodyPr/>
          <a:lstStyle/>
          <a:p>
            <a:r>
              <a:rPr lang="en-US" dirty="0"/>
              <a:t>EXAMPLE Mission:   Agribusiness economics B.S. and M.S. (2019-20)</a:t>
            </a:r>
          </a:p>
        </p:txBody>
      </p:sp>
      <p:sp>
        <p:nvSpPr>
          <p:cNvPr id="3" name="Content Placeholder 2">
            <a:extLst>
              <a:ext uri="{FF2B5EF4-FFF2-40B4-BE49-F238E27FC236}">
                <a16:creationId xmlns:a16="http://schemas.microsoft.com/office/drawing/2014/main" id="{D594C3F1-60D4-4162-8345-24E571B61ABA}"/>
              </a:ext>
            </a:extLst>
          </p:cNvPr>
          <p:cNvSpPr>
            <a:spLocks noGrp="1"/>
          </p:cNvSpPr>
          <p:nvPr>
            <p:ph idx="1"/>
          </p:nvPr>
        </p:nvSpPr>
        <p:spPr/>
        <p:txBody>
          <a:bodyPr/>
          <a:lstStyle/>
          <a:p>
            <a:pPr marL="0" indent="0">
              <a:buNone/>
            </a:pPr>
            <a:r>
              <a:rPr lang="en-US" dirty="0"/>
              <a:t>Agribusiness Economics at SIUC is a student-centered, research-oriented program that develops future leaders for both industry and public service.  In so doing we strive to create a stimulating, state of the art, instructional environment consisting of curricular and non-curricular learning experiences for ABE majors at the undergraduate and graduate level while also offering critical agribusiness instruction to students in other departments within the COAS.  Faculty conduct and disseminate research that advances scientific knowledge, enhances the educational experience of students, and supports the regional, state, national and global food, feed, fuel and fiber sectors in an economically efficient and resource sustainable manner.</a:t>
            </a:r>
          </a:p>
          <a:p>
            <a:pPr marL="0" indent="0">
              <a:buNone/>
            </a:pPr>
            <a:endParaRPr lang="en-US" dirty="0"/>
          </a:p>
        </p:txBody>
      </p:sp>
    </p:spTree>
    <p:extLst>
      <p:ext uri="{BB962C8B-B14F-4D97-AF65-F5344CB8AC3E}">
        <p14:creationId xmlns:p14="http://schemas.microsoft.com/office/powerpoint/2010/main" val="1861473613"/>
      </p:ext>
    </p:extLst>
  </p:cSld>
  <p:clrMapOvr>
    <a:masterClrMapping/>
  </p:clrMapOvr>
</p:sld>
</file>

<file path=ppt/theme/theme1.xml><?xml version="1.0" encoding="utf-8"?>
<a:theme xmlns:a="http://schemas.openxmlformats.org/drawingml/2006/main" name="APAP">
  <a:themeElements>
    <a:clrScheme name="Custom 6">
      <a:dk1>
        <a:sysClr val="windowText" lastClr="000000"/>
      </a:dk1>
      <a:lt1>
        <a:sysClr val="window" lastClr="FFFFFF"/>
      </a:lt1>
      <a:dk2>
        <a:srgbClr val="3D3D3D"/>
      </a:dk2>
      <a:lt2>
        <a:srgbClr val="EBEBEB"/>
      </a:lt2>
      <a:accent1>
        <a:srgbClr val="750000"/>
      </a:accent1>
      <a:accent2>
        <a:srgbClr val="000000"/>
      </a:accent2>
      <a:accent3>
        <a:srgbClr val="B2324B"/>
      </a:accent3>
      <a:accent4>
        <a:srgbClr val="969FA7"/>
      </a:accent4>
      <a:accent5>
        <a:srgbClr val="66B1CE"/>
      </a:accent5>
      <a:accent6>
        <a:srgbClr val="40619D"/>
      </a:accent6>
      <a:hlink>
        <a:srgbClr val="828282"/>
      </a:hlink>
      <a:folHlink>
        <a:srgbClr val="00000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PAP" id="{6E33E5A2-DC6A-4D5C-9D90-75CFB14EDCF6}" vid="{506461F1-00B3-4B48-AE6C-4ABCB1DA594F}"/>
    </a:ext>
  </a:extLst>
</a:theme>
</file>

<file path=docProps/app.xml><?xml version="1.0" encoding="utf-8"?>
<Properties xmlns="http://schemas.openxmlformats.org/officeDocument/2006/extended-properties" xmlns:vt="http://schemas.openxmlformats.org/officeDocument/2006/docPropsVTypes">
  <Template>APAP</Template>
  <TotalTime>309</TotalTime>
  <Words>1903</Words>
  <Application>Microsoft Office PowerPoint</Application>
  <PresentationFormat>On-screen Show (4:3)</PresentationFormat>
  <Paragraphs>177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Gill Sans MT</vt:lpstr>
      <vt:lpstr>Symbol</vt:lpstr>
      <vt:lpstr>Times New Roman</vt:lpstr>
      <vt:lpstr>Wingdings 2</vt:lpstr>
      <vt:lpstr>APAP</vt:lpstr>
      <vt:lpstr>Assessment plans and assessment reports</vt:lpstr>
      <vt:lpstr>Learning objectives</vt:lpstr>
      <vt:lpstr>IBHE Requirement for a review</vt:lpstr>
      <vt:lpstr>HLC</vt:lpstr>
      <vt:lpstr>Why do assessment of student learning</vt:lpstr>
      <vt:lpstr>Relationships to self-study</vt:lpstr>
      <vt:lpstr>Assessment plan-every 4 years</vt:lpstr>
      <vt:lpstr>Siuc assessment plan (submitted mid cycle year 4)</vt:lpstr>
      <vt:lpstr>EXAMPLE Mission:   Agribusiness economics B.S. and M.S. (2019-20)</vt:lpstr>
      <vt:lpstr>Example Program goals: computer science (2019-20)</vt:lpstr>
      <vt:lpstr>Example student learning outcomes: B.S. Computer science</vt:lpstr>
      <vt:lpstr>MAPPING curriculum</vt:lpstr>
      <vt:lpstr>Assessment tools - Examples</vt:lpstr>
      <vt:lpstr>Benchmark</vt:lpstr>
      <vt:lpstr>Review of mission, goals, slo </vt:lpstr>
      <vt:lpstr>Assessment of SLO</vt:lpstr>
      <vt:lpstr>Main elements of Siuc annual Assessment report</vt:lpstr>
      <vt:lpstr>Summary </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plans and assessment reports</dc:title>
  <dc:creator>Chevalier, Lizette R</dc:creator>
  <cp:lastModifiedBy>Julie Lindsey</cp:lastModifiedBy>
  <cp:revision>19</cp:revision>
  <dcterms:created xsi:type="dcterms:W3CDTF">2020-08-21T17:13:16Z</dcterms:created>
  <dcterms:modified xsi:type="dcterms:W3CDTF">2020-08-25T17:48:39Z</dcterms:modified>
</cp:coreProperties>
</file>