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39"/>
  </p:handoutMasterIdLst>
  <p:sldIdLst>
    <p:sldId id="256" r:id="rId2"/>
    <p:sldId id="309" r:id="rId3"/>
    <p:sldId id="268" r:id="rId4"/>
    <p:sldId id="286" r:id="rId5"/>
    <p:sldId id="281" r:id="rId6"/>
    <p:sldId id="322" r:id="rId7"/>
    <p:sldId id="287" r:id="rId8"/>
    <p:sldId id="292" r:id="rId9"/>
    <p:sldId id="291" r:id="rId10"/>
    <p:sldId id="325" r:id="rId11"/>
    <p:sldId id="312" r:id="rId12"/>
    <p:sldId id="313" r:id="rId13"/>
    <p:sldId id="314" r:id="rId14"/>
    <p:sldId id="315" r:id="rId15"/>
    <p:sldId id="316" r:id="rId16"/>
    <p:sldId id="317" r:id="rId17"/>
    <p:sldId id="318" r:id="rId18"/>
    <p:sldId id="319" r:id="rId19"/>
    <p:sldId id="320" r:id="rId20"/>
    <p:sldId id="323" r:id="rId21"/>
    <p:sldId id="324" r:id="rId22"/>
    <p:sldId id="326" r:id="rId23"/>
    <p:sldId id="321" r:id="rId24"/>
    <p:sldId id="293" r:id="rId25"/>
    <p:sldId id="311" r:id="rId26"/>
    <p:sldId id="295" r:id="rId27"/>
    <p:sldId id="294" r:id="rId28"/>
    <p:sldId id="290" r:id="rId29"/>
    <p:sldId id="327" r:id="rId30"/>
    <p:sldId id="280" r:id="rId31"/>
    <p:sldId id="328" r:id="rId32"/>
    <p:sldId id="329" r:id="rId33"/>
    <p:sldId id="330" r:id="rId34"/>
    <p:sldId id="331" r:id="rId35"/>
    <p:sldId id="296" r:id="rId36"/>
    <p:sldId id="310" r:id="rId37"/>
    <p:sldId id="307" r:id="rId38"/>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100" d="100"/>
          <a:sy n="100" d="100"/>
        </p:scale>
        <p:origin x="1332"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B6418A-5802-4FB5-ACF0-367EE5F5AC73}" type="doc">
      <dgm:prSet loTypeId="urn:microsoft.com/office/officeart/2005/8/layout/process1" loCatId="process" qsTypeId="urn:microsoft.com/office/officeart/2005/8/quickstyle/simple1" qsCatId="simple" csTypeId="urn:microsoft.com/office/officeart/2005/8/colors/accent1_2" csCatId="accent1" phldr="1"/>
      <dgm:spPr/>
    </dgm:pt>
    <dgm:pt modelId="{B403E21A-A085-45D3-946F-E7A1DDB2C66D}">
      <dgm:prSet phldrT="[Text]"/>
      <dgm:spPr/>
      <dgm:t>
        <a:bodyPr/>
        <a:lstStyle/>
        <a:p>
          <a:r>
            <a:rPr lang="en-US" dirty="0"/>
            <a:t>Start</a:t>
          </a:r>
        </a:p>
        <a:p>
          <a:r>
            <a:rPr lang="en-US" dirty="0"/>
            <a:t>Self Study</a:t>
          </a:r>
        </a:p>
      </dgm:t>
    </dgm:pt>
    <dgm:pt modelId="{B1AD1E69-C6B3-485C-801F-974FA2E6CF80}" type="parTrans" cxnId="{4A4AB9CE-1F2F-4A6A-9961-C8462C56FFFB}">
      <dgm:prSet/>
      <dgm:spPr/>
      <dgm:t>
        <a:bodyPr/>
        <a:lstStyle/>
        <a:p>
          <a:endParaRPr lang="en-US"/>
        </a:p>
      </dgm:t>
    </dgm:pt>
    <dgm:pt modelId="{89385103-9DD8-4FCF-91A9-F7366A20613D}" type="sibTrans" cxnId="{4A4AB9CE-1F2F-4A6A-9961-C8462C56FFFB}">
      <dgm:prSet/>
      <dgm:spPr/>
      <dgm:t>
        <a:bodyPr/>
        <a:lstStyle/>
        <a:p>
          <a:endParaRPr lang="en-US" dirty="0"/>
        </a:p>
      </dgm:t>
    </dgm:pt>
    <dgm:pt modelId="{07593B06-E889-449A-AC1A-AAB002F1814E}">
      <dgm:prSet phldrT="[Text]"/>
      <dgm:spPr/>
      <dgm:t>
        <a:bodyPr/>
        <a:lstStyle/>
        <a:p>
          <a:r>
            <a:rPr lang="en-US" dirty="0"/>
            <a:t>Select Reviewers</a:t>
          </a:r>
        </a:p>
      </dgm:t>
    </dgm:pt>
    <dgm:pt modelId="{252FFBA2-8F30-4A8F-B451-08C899D46A85}" type="parTrans" cxnId="{2BA4CD32-4EB2-4342-B4E4-24B240AA345F}">
      <dgm:prSet/>
      <dgm:spPr/>
      <dgm:t>
        <a:bodyPr/>
        <a:lstStyle/>
        <a:p>
          <a:endParaRPr lang="en-US"/>
        </a:p>
      </dgm:t>
    </dgm:pt>
    <dgm:pt modelId="{2AAE84AA-C698-4899-9DDB-B2D99320DC39}" type="sibTrans" cxnId="{2BA4CD32-4EB2-4342-B4E4-24B240AA345F}">
      <dgm:prSet/>
      <dgm:spPr/>
      <dgm:t>
        <a:bodyPr/>
        <a:lstStyle/>
        <a:p>
          <a:endParaRPr lang="en-US" dirty="0"/>
        </a:p>
      </dgm:t>
    </dgm:pt>
    <dgm:pt modelId="{7463F2D6-61D2-464C-BB9C-E8375BC44F1E}">
      <dgm:prSet phldrT="[Text]"/>
      <dgm:spPr/>
      <dgm:t>
        <a:bodyPr/>
        <a:lstStyle/>
        <a:p>
          <a:r>
            <a:rPr lang="en-US" dirty="0"/>
            <a:t>Site Visit</a:t>
          </a:r>
        </a:p>
      </dgm:t>
    </dgm:pt>
    <dgm:pt modelId="{B1B01090-843F-4203-8FC1-76206DB8679A}" type="parTrans" cxnId="{897FC6C5-FA33-4D68-BB89-CF3405D36B7C}">
      <dgm:prSet/>
      <dgm:spPr/>
      <dgm:t>
        <a:bodyPr/>
        <a:lstStyle/>
        <a:p>
          <a:endParaRPr lang="en-US"/>
        </a:p>
      </dgm:t>
    </dgm:pt>
    <dgm:pt modelId="{58F1000F-ED53-4F5B-820D-C49169864F24}" type="sibTrans" cxnId="{897FC6C5-FA33-4D68-BB89-CF3405D36B7C}">
      <dgm:prSet/>
      <dgm:spPr/>
      <dgm:t>
        <a:bodyPr/>
        <a:lstStyle/>
        <a:p>
          <a:endParaRPr lang="en-US" dirty="0"/>
        </a:p>
      </dgm:t>
    </dgm:pt>
    <dgm:pt modelId="{621D3B8C-1FD3-4B51-833A-552E2FFEA156}">
      <dgm:prSet phldrT="[Text]"/>
      <dgm:spPr/>
      <dgm:t>
        <a:bodyPr/>
        <a:lstStyle/>
        <a:p>
          <a:r>
            <a:rPr lang="en-US" dirty="0"/>
            <a:t>Reviewers’ Report</a:t>
          </a:r>
        </a:p>
      </dgm:t>
    </dgm:pt>
    <dgm:pt modelId="{CF48AB45-F34F-4B87-9C42-BABF30A553EB}" type="parTrans" cxnId="{F3E86AA4-AF59-4E46-901E-E6C5C1D6F9BD}">
      <dgm:prSet/>
      <dgm:spPr/>
      <dgm:t>
        <a:bodyPr/>
        <a:lstStyle/>
        <a:p>
          <a:endParaRPr lang="en-US"/>
        </a:p>
      </dgm:t>
    </dgm:pt>
    <dgm:pt modelId="{69EF5824-DA30-43A0-B75E-EBA9A43EDEF8}" type="sibTrans" cxnId="{F3E86AA4-AF59-4E46-901E-E6C5C1D6F9BD}">
      <dgm:prSet/>
      <dgm:spPr/>
      <dgm:t>
        <a:bodyPr/>
        <a:lstStyle/>
        <a:p>
          <a:endParaRPr lang="en-US" dirty="0"/>
        </a:p>
      </dgm:t>
    </dgm:pt>
    <dgm:pt modelId="{72F36D1C-6C40-4F72-94BE-43B13452DAEE}">
      <dgm:prSet phldrT="[Text]"/>
      <dgm:spPr/>
      <dgm:t>
        <a:bodyPr/>
        <a:lstStyle/>
        <a:p>
          <a:r>
            <a:rPr lang="en-US" dirty="0"/>
            <a:t>Dean’s Report</a:t>
          </a:r>
        </a:p>
      </dgm:t>
    </dgm:pt>
    <dgm:pt modelId="{6AF4FF75-43DB-4D5A-8132-C375F803C276}" type="parTrans" cxnId="{2EE221C7-6523-4BBC-925E-26DF9E957F2A}">
      <dgm:prSet/>
      <dgm:spPr/>
      <dgm:t>
        <a:bodyPr/>
        <a:lstStyle/>
        <a:p>
          <a:endParaRPr lang="en-US"/>
        </a:p>
      </dgm:t>
    </dgm:pt>
    <dgm:pt modelId="{79842516-B27B-45DD-AB8D-34273A6E7693}" type="sibTrans" cxnId="{2EE221C7-6523-4BBC-925E-26DF9E957F2A}">
      <dgm:prSet/>
      <dgm:spPr/>
      <dgm:t>
        <a:bodyPr/>
        <a:lstStyle/>
        <a:p>
          <a:endParaRPr lang="en-US" dirty="0"/>
        </a:p>
      </dgm:t>
    </dgm:pt>
    <dgm:pt modelId="{B62ED3F7-D50D-46AB-A4BD-3ECF023CBFE4}">
      <dgm:prSet phldrT="[Text]"/>
      <dgm:spPr/>
      <dgm:t>
        <a:bodyPr/>
        <a:lstStyle/>
        <a:p>
          <a:r>
            <a:rPr lang="en-US" dirty="0"/>
            <a:t>IBHE Report</a:t>
          </a:r>
        </a:p>
      </dgm:t>
    </dgm:pt>
    <dgm:pt modelId="{525070A7-EFC8-4F91-BDB6-5889212B69CD}" type="parTrans" cxnId="{0D57FE91-D99E-4728-B350-57EB13BB7C7B}">
      <dgm:prSet/>
      <dgm:spPr/>
      <dgm:t>
        <a:bodyPr/>
        <a:lstStyle/>
        <a:p>
          <a:endParaRPr lang="en-US"/>
        </a:p>
      </dgm:t>
    </dgm:pt>
    <dgm:pt modelId="{91DD8198-140F-4541-857A-D73630A4C77B}" type="sibTrans" cxnId="{0D57FE91-D99E-4728-B350-57EB13BB7C7B}">
      <dgm:prSet/>
      <dgm:spPr/>
      <dgm:t>
        <a:bodyPr/>
        <a:lstStyle/>
        <a:p>
          <a:endParaRPr lang="en-US"/>
        </a:p>
      </dgm:t>
    </dgm:pt>
    <dgm:pt modelId="{F1C54C2F-AABD-41D1-B8F9-2B0B66A59FC9}" type="pres">
      <dgm:prSet presAssocID="{6FB6418A-5802-4FB5-ACF0-367EE5F5AC73}" presName="Name0" presStyleCnt="0">
        <dgm:presLayoutVars>
          <dgm:dir/>
          <dgm:resizeHandles val="exact"/>
        </dgm:presLayoutVars>
      </dgm:prSet>
      <dgm:spPr/>
    </dgm:pt>
    <dgm:pt modelId="{AF4C4264-67B5-4454-8000-67D9743EBBC6}" type="pres">
      <dgm:prSet presAssocID="{B403E21A-A085-45D3-946F-E7A1DDB2C66D}" presName="node" presStyleLbl="node1" presStyleIdx="0" presStyleCnt="6">
        <dgm:presLayoutVars>
          <dgm:bulletEnabled val="1"/>
        </dgm:presLayoutVars>
      </dgm:prSet>
      <dgm:spPr/>
    </dgm:pt>
    <dgm:pt modelId="{7B5D55A3-065D-4512-9551-BD76A7C616D8}" type="pres">
      <dgm:prSet presAssocID="{89385103-9DD8-4FCF-91A9-F7366A20613D}" presName="sibTrans" presStyleLbl="sibTrans2D1" presStyleIdx="0" presStyleCnt="5"/>
      <dgm:spPr/>
    </dgm:pt>
    <dgm:pt modelId="{6DE3B108-A7B6-468A-95F8-DF29561B6FA0}" type="pres">
      <dgm:prSet presAssocID="{89385103-9DD8-4FCF-91A9-F7366A20613D}" presName="connectorText" presStyleLbl="sibTrans2D1" presStyleIdx="0" presStyleCnt="5"/>
      <dgm:spPr/>
    </dgm:pt>
    <dgm:pt modelId="{B5A4A8B1-DB36-4056-B22F-69CAFED7A6EB}" type="pres">
      <dgm:prSet presAssocID="{07593B06-E889-449A-AC1A-AAB002F1814E}" presName="node" presStyleLbl="node1" presStyleIdx="1" presStyleCnt="6">
        <dgm:presLayoutVars>
          <dgm:bulletEnabled val="1"/>
        </dgm:presLayoutVars>
      </dgm:prSet>
      <dgm:spPr/>
    </dgm:pt>
    <dgm:pt modelId="{27113666-D11D-45D9-A72F-C1F4ECA26F1C}" type="pres">
      <dgm:prSet presAssocID="{2AAE84AA-C698-4899-9DDB-B2D99320DC39}" presName="sibTrans" presStyleLbl="sibTrans2D1" presStyleIdx="1" presStyleCnt="5"/>
      <dgm:spPr/>
    </dgm:pt>
    <dgm:pt modelId="{B44B5C04-3C0C-4389-84A9-8872E1B2C1CD}" type="pres">
      <dgm:prSet presAssocID="{2AAE84AA-C698-4899-9DDB-B2D99320DC39}" presName="connectorText" presStyleLbl="sibTrans2D1" presStyleIdx="1" presStyleCnt="5"/>
      <dgm:spPr/>
    </dgm:pt>
    <dgm:pt modelId="{F51DE278-F740-4E8A-B47F-4DF2A6E80CC8}" type="pres">
      <dgm:prSet presAssocID="{7463F2D6-61D2-464C-BB9C-E8375BC44F1E}" presName="node" presStyleLbl="node1" presStyleIdx="2" presStyleCnt="6">
        <dgm:presLayoutVars>
          <dgm:bulletEnabled val="1"/>
        </dgm:presLayoutVars>
      </dgm:prSet>
      <dgm:spPr/>
    </dgm:pt>
    <dgm:pt modelId="{7A4476BE-2EF0-46ED-B53E-2BAC03E8CD6B}" type="pres">
      <dgm:prSet presAssocID="{58F1000F-ED53-4F5B-820D-C49169864F24}" presName="sibTrans" presStyleLbl="sibTrans2D1" presStyleIdx="2" presStyleCnt="5"/>
      <dgm:spPr/>
    </dgm:pt>
    <dgm:pt modelId="{20CD24D8-D30B-402B-AF0E-C29216722864}" type="pres">
      <dgm:prSet presAssocID="{58F1000F-ED53-4F5B-820D-C49169864F24}" presName="connectorText" presStyleLbl="sibTrans2D1" presStyleIdx="2" presStyleCnt="5"/>
      <dgm:spPr/>
    </dgm:pt>
    <dgm:pt modelId="{27A3B93E-D3A5-4ABD-87D0-ED5B1302168C}" type="pres">
      <dgm:prSet presAssocID="{621D3B8C-1FD3-4B51-833A-552E2FFEA156}" presName="node" presStyleLbl="node1" presStyleIdx="3" presStyleCnt="6">
        <dgm:presLayoutVars>
          <dgm:bulletEnabled val="1"/>
        </dgm:presLayoutVars>
      </dgm:prSet>
      <dgm:spPr/>
    </dgm:pt>
    <dgm:pt modelId="{CEDC2CBA-D742-4D20-BF21-2FC14AF981BA}" type="pres">
      <dgm:prSet presAssocID="{69EF5824-DA30-43A0-B75E-EBA9A43EDEF8}" presName="sibTrans" presStyleLbl="sibTrans2D1" presStyleIdx="3" presStyleCnt="5"/>
      <dgm:spPr/>
    </dgm:pt>
    <dgm:pt modelId="{AAD56BE9-49FA-4D5E-BD1E-67FE4C8CBF08}" type="pres">
      <dgm:prSet presAssocID="{69EF5824-DA30-43A0-B75E-EBA9A43EDEF8}" presName="connectorText" presStyleLbl="sibTrans2D1" presStyleIdx="3" presStyleCnt="5"/>
      <dgm:spPr/>
    </dgm:pt>
    <dgm:pt modelId="{43FDAAA5-091E-4B7E-8F66-5F9486EE9A8B}" type="pres">
      <dgm:prSet presAssocID="{72F36D1C-6C40-4F72-94BE-43B13452DAEE}" presName="node" presStyleLbl="node1" presStyleIdx="4" presStyleCnt="6">
        <dgm:presLayoutVars>
          <dgm:bulletEnabled val="1"/>
        </dgm:presLayoutVars>
      </dgm:prSet>
      <dgm:spPr/>
    </dgm:pt>
    <dgm:pt modelId="{2F5B735B-6B06-4674-96C0-591F4F64CC2D}" type="pres">
      <dgm:prSet presAssocID="{79842516-B27B-45DD-AB8D-34273A6E7693}" presName="sibTrans" presStyleLbl="sibTrans2D1" presStyleIdx="4" presStyleCnt="5"/>
      <dgm:spPr/>
    </dgm:pt>
    <dgm:pt modelId="{26DDA52A-50C9-4842-A94A-B2F01120A5E0}" type="pres">
      <dgm:prSet presAssocID="{79842516-B27B-45DD-AB8D-34273A6E7693}" presName="connectorText" presStyleLbl="sibTrans2D1" presStyleIdx="4" presStyleCnt="5"/>
      <dgm:spPr/>
    </dgm:pt>
    <dgm:pt modelId="{F4A9FB59-2369-4A63-9277-67F545E41E6F}" type="pres">
      <dgm:prSet presAssocID="{B62ED3F7-D50D-46AB-A4BD-3ECF023CBFE4}" presName="node" presStyleLbl="node1" presStyleIdx="5" presStyleCnt="6">
        <dgm:presLayoutVars>
          <dgm:bulletEnabled val="1"/>
        </dgm:presLayoutVars>
      </dgm:prSet>
      <dgm:spPr/>
    </dgm:pt>
  </dgm:ptLst>
  <dgm:cxnLst>
    <dgm:cxn modelId="{08EC430B-B68C-427D-BE65-26E465B7E0DA}" type="presOf" srcId="{58F1000F-ED53-4F5B-820D-C49169864F24}" destId="{7A4476BE-2EF0-46ED-B53E-2BAC03E8CD6B}" srcOrd="0" destOrd="0" presId="urn:microsoft.com/office/officeart/2005/8/layout/process1"/>
    <dgm:cxn modelId="{D2A9F917-6EE7-416D-9056-A17DCFBA9019}" type="presOf" srcId="{79842516-B27B-45DD-AB8D-34273A6E7693}" destId="{26DDA52A-50C9-4842-A94A-B2F01120A5E0}" srcOrd="1" destOrd="0" presId="urn:microsoft.com/office/officeart/2005/8/layout/process1"/>
    <dgm:cxn modelId="{2BA4CD32-4EB2-4342-B4E4-24B240AA345F}" srcId="{6FB6418A-5802-4FB5-ACF0-367EE5F5AC73}" destId="{07593B06-E889-449A-AC1A-AAB002F1814E}" srcOrd="1" destOrd="0" parTransId="{252FFBA2-8F30-4A8F-B451-08C899D46A85}" sibTransId="{2AAE84AA-C698-4899-9DDB-B2D99320DC39}"/>
    <dgm:cxn modelId="{3E6EEE32-0FF7-4F3A-BB10-01B325BB9280}" type="presOf" srcId="{7463F2D6-61D2-464C-BB9C-E8375BC44F1E}" destId="{F51DE278-F740-4E8A-B47F-4DF2A6E80CC8}" srcOrd="0" destOrd="0" presId="urn:microsoft.com/office/officeart/2005/8/layout/process1"/>
    <dgm:cxn modelId="{E9C80035-19A1-4655-A483-A1BB044D062A}" type="presOf" srcId="{2AAE84AA-C698-4899-9DDB-B2D99320DC39}" destId="{27113666-D11D-45D9-A72F-C1F4ECA26F1C}" srcOrd="0" destOrd="0" presId="urn:microsoft.com/office/officeart/2005/8/layout/process1"/>
    <dgm:cxn modelId="{E374C85E-C785-4A83-B080-164FC20C65BC}" type="presOf" srcId="{69EF5824-DA30-43A0-B75E-EBA9A43EDEF8}" destId="{CEDC2CBA-D742-4D20-BF21-2FC14AF981BA}" srcOrd="0" destOrd="0" presId="urn:microsoft.com/office/officeart/2005/8/layout/process1"/>
    <dgm:cxn modelId="{5D8FC347-989F-4179-947D-CD21230FC853}" type="presOf" srcId="{6FB6418A-5802-4FB5-ACF0-367EE5F5AC73}" destId="{F1C54C2F-AABD-41D1-B8F9-2B0B66A59FC9}" srcOrd="0" destOrd="0" presId="urn:microsoft.com/office/officeart/2005/8/layout/process1"/>
    <dgm:cxn modelId="{A7E5AE6E-8AB7-4D90-A387-59EE6CB4D171}" type="presOf" srcId="{07593B06-E889-449A-AC1A-AAB002F1814E}" destId="{B5A4A8B1-DB36-4056-B22F-69CAFED7A6EB}" srcOrd="0" destOrd="0" presId="urn:microsoft.com/office/officeart/2005/8/layout/process1"/>
    <dgm:cxn modelId="{9C9BF273-857E-47DF-B6DE-3DEC53F81B54}" type="presOf" srcId="{58F1000F-ED53-4F5B-820D-C49169864F24}" destId="{20CD24D8-D30B-402B-AF0E-C29216722864}" srcOrd="1" destOrd="0" presId="urn:microsoft.com/office/officeart/2005/8/layout/process1"/>
    <dgm:cxn modelId="{41E01C56-E302-4458-A1D7-2563EF1020E8}" type="presOf" srcId="{79842516-B27B-45DD-AB8D-34273A6E7693}" destId="{2F5B735B-6B06-4674-96C0-591F4F64CC2D}" srcOrd="0" destOrd="0" presId="urn:microsoft.com/office/officeart/2005/8/layout/process1"/>
    <dgm:cxn modelId="{2FB62256-349D-4047-817B-84E51ADA034F}" type="presOf" srcId="{621D3B8C-1FD3-4B51-833A-552E2FFEA156}" destId="{27A3B93E-D3A5-4ABD-87D0-ED5B1302168C}" srcOrd="0" destOrd="0" presId="urn:microsoft.com/office/officeart/2005/8/layout/process1"/>
    <dgm:cxn modelId="{345A9885-45E2-4879-A1D7-9434B7596A51}" type="presOf" srcId="{2AAE84AA-C698-4899-9DDB-B2D99320DC39}" destId="{B44B5C04-3C0C-4389-84A9-8872E1B2C1CD}" srcOrd="1" destOrd="0" presId="urn:microsoft.com/office/officeart/2005/8/layout/process1"/>
    <dgm:cxn modelId="{0D57FE91-D99E-4728-B350-57EB13BB7C7B}" srcId="{6FB6418A-5802-4FB5-ACF0-367EE5F5AC73}" destId="{B62ED3F7-D50D-46AB-A4BD-3ECF023CBFE4}" srcOrd="5" destOrd="0" parTransId="{525070A7-EFC8-4F91-BDB6-5889212B69CD}" sibTransId="{91DD8198-140F-4541-857A-D73630A4C77B}"/>
    <dgm:cxn modelId="{0B3669A2-7ED4-4A1F-9A9C-E289B5D5BA4B}" type="presOf" srcId="{69EF5824-DA30-43A0-B75E-EBA9A43EDEF8}" destId="{AAD56BE9-49FA-4D5E-BD1E-67FE4C8CBF08}" srcOrd="1" destOrd="0" presId="urn:microsoft.com/office/officeart/2005/8/layout/process1"/>
    <dgm:cxn modelId="{F3E86AA4-AF59-4E46-901E-E6C5C1D6F9BD}" srcId="{6FB6418A-5802-4FB5-ACF0-367EE5F5AC73}" destId="{621D3B8C-1FD3-4B51-833A-552E2FFEA156}" srcOrd="3" destOrd="0" parTransId="{CF48AB45-F34F-4B87-9C42-BABF30A553EB}" sibTransId="{69EF5824-DA30-43A0-B75E-EBA9A43EDEF8}"/>
    <dgm:cxn modelId="{A01A28B8-B527-4D4B-A304-AE7F1617CF57}" type="presOf" srcId="{72F36D1C-6C40-4F72-94BE-43B13452DAEE}" destId="{43FDAAA5-091E-4B7E-8F66-5F9486EE9A8B}" srcOrd="0" destOrd="0" presId="urn:microsoft.com/office/officeart/2005/8/layout/process1"/>
    <dgm:cxn modelId="{96DB30B9-66A9-467E-99E2-7751E33EF1DF}" type="presOf" srcId="{B62ED3F7-D50D-46AB-A4BD-3ECF023CBFE4}" destId="{F4A9FB59-2369-4A63-9277-67F545E41E6F}" srcOrd="0" destOrd="0" presId="urn:microsoft.com/office/officeart/2005/8/layout/process1"/>
    <dgm:cxn modelId="{897FC6C5-FA33-4D68-BB89-CF3405D36B7C}" srcId="{6FB6418A-5802-4FB5-ACF0-367EE5F5AC73}" destId="{7463F2D6-61D2-464C-BB9C-E8375BC44F1E}" srcOrd="2" destOrd="0" parTransId="{B1B01090-843F-4203-8FC1-76206DB8679A}" sibTransId="{58F1000F-ED53-4F5B-820D-C49169864F24}"/>
    <dgm:cxn modelId="{A17FDEC6-ACD0-457D-AD04-8400DFAED3E3}" type="presOf" srcId="{89385103-9DD8-4FCF-91A9-F7366A20613D}" destId="{6DE3B108-A7B6-468A-95F8-DF29561B6FA0}" srcOrd="1" destOrd="0" presId="urn:microsoft.com/office/officeart/2005/8/layout/process1"/>
    <dgm:cxn modelId="{2EE221C7-6523-4BBC-925E-26DF9E957F2A}" srcId="{6FB6418A-5802-4FB5-ACF0-367EE5F5AC73}" destId="{72F36D1C-6C40-4F72-94BE-43B13452DAEE}" srcOrd="4" destOrd="0" parTransId="{6AF4FF75-43DB-4D5A-8132-C375F803C276}" sibTransId="{79842516-B27B-45DD-AB8D-34273A6E7693}"/>
    <dgm:cxn modelId="{4A4AB9CE-1F2F-4A6A-9961-C8462C56FFFB}" srcId="{6FB6418A-5802-4FB5-ACF0-367EE5F5AC73}" destId="{B403E21A-A085-45D3-946F-E7A1DDB2C66D}" srcOrd="0" destOrd="0" parTransId="{B1AD1E69-C6B3-485C-801F-974FA2E6CF80}" sibTransId="{89385103-9DD8-4FCF-91A9-F7366A20613D}"/>
    <dgm:cxn modelId="{AA9497D5-DB8B-480E-BB3A-89CAB65BB5C7}" type="presOf" srcId="{B403E21A-A085-45D3-946F-E7A1DDB2C66D}" destId="{AF4C4264-67B5-4454-8000-67D9743EBBC6}" srcOrd="0" destOrd="0" presId="urn:microsoft.com/office/officeart/2005/8/layout/process1"/>
    <dgm:cxn modelId="{1B577CF9-93AF-43A5-A174-BEB8B194E801}" type="presOf" srcId="{89385103-9DD8-4FCF-91A9-F7366A20613D}" destId="{7B5D55A3-065D-4512-9551-BD76A7C616D8}" srcOrd="0" destOrd="0" presId="urn:microsoft.com/office/officeart/2005/8/layout/process1"/>
    <dgm:cxn modelId="{CCCF2E68-212E-4F60-BD53-7C15337E8CB8}" type="presParOf" srcId="{F1C54C2F-AABD-41D1-B8F9-2B0B66A59FC9}" destId="{AF4C4264-67B5-4454-8000-67D9743EBBC6}" srcOrd="0" destOrd="0" presId="urn:microsoft.com/office/officeart/2005/8/layout/process1"/>
    <dgm:cxn modelId="{60D63052-31C6-4BEF-BFE3-D94448EE09BF}" type="presParOf" srcId="{F1C54C2F-AABD-41D1-B8F9-2B0B66A59FC9}" destId="{7B5D55A3-065D-4512-9551-BD76A7C616D8}" srcOrd="1" destOrd="0" presId="urn:microsoft.com/office/officeart/2005/8/layout/process1"/>
    <dgm:cxn modelId="{997B5085-AD8C-4D10-BA43-1A41E835FC3F}" type="presParOf" srcId="{7B5D55A3-065D-4512-9551-BD76A7C616D8}" destId="{6DE3B108-A7B6-468A-95F8-DF29561B6FA0}" srcOrd="0" destOrd="0" presId="urn:microsoft.com/office/officeart/2005/8/layout/process1"/>
    <dgm:cxn modelId="{5516D51F-F531-4682-B004-50CF05C56A64}" type="presParOf" srcId="{F1C54C2F-AABD-41D1-B8F9-2B0B66A59FC9}" destId="{B5A4A8B1-DB36-4056-B22F-69CAFED7A6EB}" srcOrd="2" destOrd="0" presId="urn:microsoft.com/office/officeart/2005/8/layout/process1"/>
    <dgm:cxn modelId="{D814A4CD-BB89-4B00-9152-706FFFA75E85}" type="presParOf" srcId="{F1C54C2F-AABD-41D1-B8F9-2B0B66A59FC9}" destId="{27113666-D11D-45D9-A72F-C1F4ECA26F1C}" srcOrd="3" destOrd="0" presId="urn:microsoft.com/office/officeart/2005/8/layout/process1"/>
    <dgm:cxn modelId="{CF1387B0-966B-4DCA-A328-EDC8479B90C8}" type="presParOf" srcId="{27113666-D11D-45D9-A72F-C1F4ECA26F1C}" destId="{B44B5C04-3C0C-4389-84A9-8872E1B2C1CD}" srcOrd="0" destOrd="0" presId="urn:microsoft.com/office/officeart/2005/8/layout/process1"/>
    <dgm:cxn modelId="{233B448D-A915-454F-AB4F-2DF6D6BF6EA5}" type="presParOf" srcId="{F1C54C2F-AABD-41D1-B8F9-2B0B66A59FC9}" destId="{F51DE278-F740-4E8A-B47F-4DF2A6E80CC8}" srcOrd="4" destOrd="0" presId="urn:microsoft.com/office/officeart/2005/8/layout/process1"/>
    <dgm:cxn modelId="{65A4CFA1-8BF5-4B19-B212-CE58C84297C7}" type="presParOf" srcId="{F1C54C2F-AABD-41D1-B8F9-2B0B66A59FC9}" destId="{7A4476BE-2EF0-46ED-B53E-2BAC03E8CD6B}" srcOrd="5" destOrd="0" presId="urn:microsoft.com/office/officeart/2005/8/layout/process1"/>
    <dgm:cxn modelId="{9DB56C4F-F151-42AF-9D35-B1E6843C410F}" type="presParOf" srcId="{7A4476BE-2EF0-46ED-B53E-2BAC03E8CD6B}" destId="{20CD24D8-D30B-402B-AF0E-C29216722864}" srcOrd="0" destOrd="0" presId="urn:microsoft.com/office/officeart/2005/8/layout/process1"/>
    <dgm:cxn modelId="{540DD376-F0EC-46BB-8577-0E4FCDC683AD}" type="presParOf" srcId="{F1C54C2F-AABD-41D1-B8F9-2B0B66A59FC9}" destId="{27A3B93E-D3A5-4ABD-87D0-ED5B1302168C}" srcOrd="6" destOrd="0" presId="urn:microsoft.com/office/officeart/2005/8/layout/process1"/>
    <dgm:cxn modelId="{301C2402-2ED3-4AE9-983D-E1FF782FB354}" type="presParOf" srcId="{F1C54C2F-AABD-41D1-B8F9-2B0B66A59FC9}" destId="{CEDC2CBA-D742-4D20-BF21-2FC14AF981BA}" srcOrd="7" destOrd="0" presId="urn:microsoft.com/office/officeart/2005/8/layout/process1"/>
    <dgm:cxn modelId="{E658E130-F2A9-4D71-B8D5-3A4767FD465C}" type="presParOf" srcId="{CEDC2CBA-D742-4D20-BF21-2FC14AF981BA}" destId="{AAD56BE9-49FA-4D5E-BD1E-67FE4C8CBF08}" srcOrd="0" destOrd="0" presId="urn:microsoft.com/office/officeart/2005/8/layout/process1"/>
    <dgm:cxn modelId="{71430476-7223-49C9-8249-818F7368B84B}" type="presParOf" srcId="{F1C54C2F-AABD-41D1-B8F9-2B0B66A59FC9}" destId="{43FDAAA5-091E-4B7E-8F66-5F9486EE9A8B}" srcOrd="8" destOrd="0" presId="urn:microsoft.com/office/officeart/2005/8/layout/process1"/>
    <dgm:cxn modelId="{B88946B4-4E56-4767-8FAF-5024E193C43B}" type="presParOf" srcId="{F1C54C2F-AABD-41D1-B8F9-2B0B66A59FC9}" destId="{2F5B735B-6B06-4674-96C0-591F4F64CC2D}" srcOrd="9" destOrd="0" presId="urn:microsoft.com/office/officeart/2005/8/layout/process1"/>
    <dgm:cxn modelId="{64806031-35B6-4FF5-95C4-E4A6AD8AB001}" type="presParOf" srcId="{2F5B735B-6B06-4674-96C0-591F4F64CC2D}" destId="{26DDA52A-50C9-4842-A94A-B2F01120A5E0}" srcOrd="0" destOrd="0" presId="urn:microsoft.com/office/officeart/2005/8/layout/process1"/>
    <dgm:cxn modelId="{DCE22A74-D1AB-4091-A63D-58DEEC7678E9}" type="presParOf" srcId="{F1C54C2F-AABD-41D1-B8F9-2B0B66A59FC9}" destId="{F4A9FB59-2369-4A63-9277-67F545E41E6F}"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6E5ABB-3E26-4B9C-AB60-DA3F8D1A097D}" type="doc">
      <dgm:prSet loTypeId="urn:microsoft.com/office/officeart/2005/8/layout/equation2" loCatId="process" qsTypeId="urn:microsoft.com/office/officeart/2005/8/quickstyle/simple1" qsCatId="simple" csTypeId="urn:microsoft.com/office/officeart/2005/8/colors/accent1_2" csCatId="accent1" phldr="1"/>
      <dgm:spPr/>
    </dgm:pt>
    <dgm:pt modelId="{4D64529B-C6AD-4F82-9851-320AADFB7A79}">
      <dgm:prSet phldrT="[Text]" custT="1"/>
      <dgm:spPr/>
      <dgm:t>
        <a:bodyPr/>
        <a:lstStyle/>
        <a:p>
          <a:r>
            <a:rPr lang="en-US" sz="1000" dirty="0"/>
            <a:t>Assessment Plan</a:t>
          </a:r>
        </a:p>
      </dgm:t>
    </dgm:pt>
    <dgm:pt modelId="{CE4A3588-4740-4FA6-AAE9-DFAC33FB3FB4}" type="parTrans" cxnId="{93A72689-590D-41BE-9EA4-B3CB803CC744}">
      <dgm:prSet/>
      <dgm:spPr/>
      <dgm:t>
        <a:bodyPr/>
        <a:lstStyle/>
        <a:p>
          <a:endParaRPr lang="en-US" sz="1050"/>
        </a:p>
      </dgm:t>
    </dgm:pt>
    <dgm:pt modelId="{5B4B8EF6-4454-4490-8C59-67446E569396}" type="sibTrans" cxnId="{93A72689-590D-41BE-9EA4-B3CB803CC744}">
      <dgm:prSet custT="1"/>
      <dgm:spPr/>
      <dgm:t>
        <a:bodyPr/>
        <a:lstStyle/>
        <a:p>
          <a:endParaRPr lang="en-US" sz="900" dirty="0"/>
        </a:p>
      </dgm:t>
    </dgm:pt>
    <dgm:pt modelId="{B5603F54-B5D5-4ECB-A63B-12DE0E966A63}">
      <dgm:prSet phldrT="[Text]" custT="1"/>
      <dgm:spPr/>
      <dgm:t>
        <a:bodyPr/>
        <a:lstStyle/>
        <a:p>
          <a:r>
            <a:rPr lang="en-US" sz="1000" dirty="0"/>
            <a:t>Assessment Report</a:t>
          </a:r>
        </a:p>
      </dgm:t>
    </dgm:pt>
    <dgm:pt modelId="{6418367D-1C2C-4E30-A10A-FEA4C9CADA45}" type="parTrans" cxnId="{1A211303-5818-4A5D-B7E2-E0024B9D3FE7}">
      <dgm:prSet/>
      <dgm:spPr/>
      <dgm:t>
        <a:bodyPr/>
        <a:lstStyle/>
        <a:p>
          <a:endParaRPr lang="en-US" sz="1050"/>
        </a:p>
      </dgm:t>
    </dgm:pt>
    <dgm:pt modelId="{B1DBBC72-5F0A-4964-93DB-EABF21BE38FC}" type="sibTrans" cxnId="{1A211303-5818-4A5D-B7E2-E0024B9D3FE7}">
      <dgm:prSet custT="1"/>
      <dgm:spPr/>
      <dgm:t>
        <a:bodyPr/>
        <a:lstStyle/>
        <a:p>
          <a:endParaRPr lang="en-US" sz="900" dirty="0"/>
        </a:p>
      </dgm:t>
    </dgm:pt>
    <dgm:pt modelId="{4EE99DD8-BA1B-420D-A986-430D44B78DC0}">
      <dgm:prSet phldrT="[Text]" custT="1"/>
      <dgm:spPr/>
      <dgm:t>
        <a:bodyPr/>
        <a:lstStyle/>
        <a:p>
          <a:r>
            <a:rPr lang="en-US" sz="1800" dirty="0"/>
            <a:t>Self-Study</a:t>
          </a:r>
        </a:p>
      </dgm:t>
    </dgm:pt>
    <dgm:pt modelId="{60A009DF-90B7-4A93-A788-7BC2EFEF261A}" type="parTrans" cxnId="{BFBC02A7-1A18-49A9-9570-F0BC174D7C4B}">
      <dgm:prSet/>
      <dgm:spPr/>
      <dgm:t>
        <a:bodyPr/>
        <a:lstStyle/>
        <a:p>
          <a:endParaRPr lang="en-US" sz="1050"/>
        </a:p>
      </dgm:t>
    </dgm:pt>
    <dgm:pt modelId="{712DDE20-5691-407B-8184-EEC88189319A}" type="sibTrans" cxnId="{BFBC02A7-1A18-49A9-9570-F0BC174D7C4B}">
      <dgm:prSet/>
      <dgm:spPr/>
      <dgm:t>
        <a:bodyPr/>
        <a:lstStyle/>
        <a:p>
          <a:endParaRPr lang="en-US" sz="1050"/>
        </a:p>
      </dgm:t>
    </dgm:pt>
    <dgm:pt modelId="{AEEC4A88-415A-4D5B-995F-9E1F1E3EE027}" type="pres">
      <dgm:prSet presAssocID="{AE6E5ABB-3E26-4B9C-AB60-DA3F8D1A097D}" presName="Name0" presStyleCnt="0">
        <dgm:presLayoutVars>
          <dgm:dir/>
          <dgm:resizeHandles val="exact"/>
        </dgm:presLayoutVars>
      </dgm:prSet>
      <dgm:spPr/>
    </dgm:pt>
    <dgm:pt modelId="{A96ED304-B0DF-4988-ABDD-07BEFF79F65C}" type="pres">
      <dgm:prSet presAssocID="{AE6E5ABB-3E26-4B9C-AB60-DA3F8D1A097D}" presName="vNodes" presStyleCnt="0"/>
      <dgm:spPr/>
    </dgm:pt>
    <dgm:pt modelId="{AB00520D-92DA-4F6C-AAD0-73B119E95EAA}" type="pres">
      <dgm:prSet presAssocID="{4D64529B-C6AD-4F82-9851-320AADFB7A79}" presName="node" presStyleLbl="node1" presStyleIdx="0" presStyleCnt="3">
        <dgm:presLayoutVars>
          <dgm:bulletEnabled val="1"/>
        </dgm:presLayoutVars>
      </dgm:prSet>
      <dgm:spPr/>
    </dgm:pt>
    <dgm:pt modelId="{90A3E5D0-1197-4B0E-AD53-D3819133960F}" type="pres">
      <dgm:prSet presAssocID="{5B4B8EF6-4454-4490-8C59-67446E569396}" presName="spacerT" presStyleCnt="0"/>
      <dgm:spPr/>
    </dgm:pt>
    <dgm:pt modelId="{55EC770B-F239-480D-B349-7F4A473D02CE}" type="pres">
      <dgm:prSet presAssocID="{5B4B8EF6-4454-4490-8C59-67446E569396}" presName="sibTrans" presStyleLbl="sibTrans2D1" presStyleIdx="0" presStyleCnt="2"/>
      <dgm:spPr/>
    </dgm:pt>
    <dgm:pt modelId="{CA1C502D-C147-4338-9823-1F55E05CFC08}" type="pres">
      <dgm:prSet presAssocID="{5B4B8EF6-4454-4490-8C59-67446E569396}" presName="spacerB" presStyleCnt="0"/>
      <dgm:spPr/>
    </dgm:pt>
    <dgm:pt modelId="{E0BDD27B-BCF0-4B9A-8BAD-24CF153C7DBE}" type="pres">
      <dgm:prSet presAssocID="{B5603F54-B5D5-4ECB-A63B-12DE0E966A63}" presName="node" presStyleLbl="node1" presStyleIdx="1" presStyleCnt="3">
        <dgm:presLayoutVars>
          <dgm:bulletEnabled val="1"/>
        </dgm:presLayoutVars>
      </dgm:prSet>
      <dgm:spPr/>
    </dgm:pt>
    <dgm:pt modelId="{71B16F9F-8FAC-4B80-AE36-0AF49697AD04}" type="pres">
      <dgm:prSet presAssocID="{AE6E5ABB-3E26-4B9C-AB60-DA3F8D1A097D}" presName="sibTransLast" presStyleLbl="sibTrans2D1" presStyleIdx="1" presStyleCnt="2"/>
      <dgm:spPr/>
    </dgm:pt>
    <dgm:pt modelId="{FB5E7179-A466-422D-B3D6-8313A63AF2EC}" type="pres">
      <dgm:prSet presAssocID="{AE6E5ABB-3E26-4B9C-AB60-DA3F8D1A097D}" presName="connectorText" presStyleLbl="sibTrans2D1" presStyleIdx="1" presStyleCnt="2"/>
      <dgm:spPr/>
    </dgm:pt>
    <dgm:pt modelId="{68FA743D-5991-4F53-8FC3-C25BA73D3BCF}" type="pres">
      <dgm:prSet presAssocID="{AE6E5ABB-3E26-4B9C-AB60-DA3F8D1A097D}" presName="lastNode" presStyleLbl="node1" presStyleIdx="2" presStyleCnt="3">
        <dgm:presLayoutVars>
          <dgm:bulletEnabled val="1"/>
        </dgm:presLayoutVars>
      </dgm:prSet>
      <dgm:spPr/>
    </dgm:pt>
  </dgm:ptLst>
  <dgm:cxnLst>
    <dgm:cxn modelId="{1A211303-5818-4A5D-B7E2-E0024B9D3FE7}" srcId="{AE6E5ABB-3E26-4B9C-AB60-DA3F8D1A097D}" destId="{B5603F54-B5D5-4ECB-A63B-12DE0E966A63}" srcOrd="1" destOrd="0" parTransId="{6418367D-1C2C-4E30-A10A-FEA4C9CADA45}" sibTransId="{B1DBBC72-5F0A-4964-93DB-EABF21BE38FC}"/>
    <dgm:cxn modelId="{02CE4248-A8BE-45EC-938C-D2132CAD364D}" type="presOf" srcId="{5B4B8EF6-4454-4490-8C59-67446E569396}" destId="{55EC770B-F239-480D-B349-7F4A473D02CE}" srcOrd="0" destOrd="0" presId="urn:microsoft.com/office/officeart/2005/8/layout/equation2"/>
    <dgm:cxn modelId="{268B1079-9CAA-44EE-A151-7EBB6DE35602}" type="presOf" srcId="{AE6E5ABB-3E26-4B9C-AB60-DA3F8D1A097D}" destId="{AEEC4A88-415A-4D5B-995F-9E1F1E3EE027}" srcOrd="0" destOrd="0" presId="urn:microsoft.com/office/officeart/2005/8/layout/equation2"/>
    <dgm:cxn modelId="{93A72689-590D-41BE-9EA4-B3CB803CC744}" srcId="{AE6E5ABB-3E26-4B9C-AB60-DA3F8D1A097D}" destId="{4D64529B-C6AD-4F82-9851-320AADFB7A79}" srcOrd="0" destOrd="0" parTransId="{CE4A3588-4740-4FA6-AAE9-DFAC33FB3FB4}" sibTransId="{5B4B8EF6-4454-4490-8C59-67446E569396}"/>
    <dgm:cxn modelId="{F1D6FBA3-4F93-4737-AB44-F1DF6FD28346}" type="presOf" srcId="{B5603F54-B5D5-4ECB-A63B-12DE0E966A63}" destId="{E0BDD27B-BCF0-4B9A-8BAD-24CF153C7DBE}" srcOrd="0" destOrd="0" presId="urn:microsoft.com/office/officeart/2005/8/layout/equation2"/>
    <dgm:cxn modelId="{BFBC02A7-1A18-49A9-9570-F0BC174D7C4B}" srcId="{AE6E5ABB-3E26-4B9C-AB60-DA3F8D1A097D}" destId="{4EE99DD8-BA1B-420D-A986-430D44B78DC0}" srcOrd="2" destOrd="0" parTransId="{60A009DF-90B7-4A93-A788-7BC2EFEF261A}" sibTransId="{712DDE20-5691-407B-8184-EEC88189319A}"/>
    <dgm:cxn modelId="{862C10D2-404E-4166-9EC0-EC39A952AB76}" type="presOf" srcId="{B1DBBC72-5F0A-4964-93DB-EABF21BE38FC}" destId="{FB5E7179-A466-422D-B3D6-8313A63AF2EC}" srcOrd="1" destOrd="0" presId="urn:microsoft.com/office/officeart/2005/8/layout/equation2"/>
    <dgm:cxn modelId="{35BCB3D9-82F7-4DF6-B3AB-30172A917655}" type="presOf" srcId="{B1DBBC72-5F0A-4964-93DB-EABF21BE38FC}" destId="{71B16F9F-8FAC-4B80-AE36-0AF49697AD04}" srcOrd="0" destOrd="0" presId="urn:microsoft.com/office/officeart/2005/8/layout/equation2"/>
    <dgm:cxn modelId="{241C70E5-F81A-4008-A833-391D51059478}" type="presOf" srcId="{4EE99DD8-BA1B-420D-A986-430D44B78DC0}" destId="{68FA743D-5991-4F53-8FC3-C25BA73D3BCF}" srcOrd="0" destOrd="0" presId="urn:microsoft.com/office/officeart/2005/8/layout/equation2"/>
    <dgm:cxn modelId="{26E2A9F2-444D-4C4A-BAAE-A523DF18725D}" type="presOf" srcId="{4D64529B-C6AD-4F82-9851-320AADFB7A79}" destId="{AB00520D-92DA-4F6C-AAD0-73B119E95EAA}" srcOrd="0" destOrd="0" presId="urn:microsoft.com/office/officeart/2005/8/layout/equation2"/>
    <dgm:cxn modelId="{7C32B4B8-1BF9-415E-8534-7302895A8D9D}" type="presParOf" srcId="{AEEC4A88-415A-4D5B-995F-9E1F1E3EE027}" destId="{A96ED304-B0DF-4988-ABDD-07BEFF79F65C}" srcOrd="0" destOrd="0" presId="urn:microsoft.com/office/officeart/2005/8/layout/equation2"/>
    <dgm:cxn modelId="{1160A82C-0C82-46C2-B4D4-D1BC8E459078}" type="presParOf" srcId="{A96ED304-B0DF-4988-ABDD-07BEFF79F65C}" destId="{AB00520D-92DA-4F6C-AAD0-73B119E95EAA}" srcOrd="0" destOrd="0" presId="urn:microsoft.com/office/officeart/2005/8/layout/equation2"/>
    <dgm:cxn modelId="{968945DC-0A8C-4486-AE61-3E99B3723553}" type="presParOf" srcId="{A96ED304-B0DF-4988-ABDD-07BEFF79F65C}" destId="{90A3E5D0-1197-4B0E-AD53-D3819133960F}" srcOrd="1" destOrd="0" presId="urn:microsoft.com/office/officeart/2005/8/layout/equation2"/>
    <dgm:cxn modelId="{34F12293-7170-49F3-B17E-3C439A4AF899}" type="presParOf" srcId="{A96ED304-B0DF-4988-ABDD-07BEFF79F65C}" destId="{55EC770B-F239-480D-B349-7F4A473D02CE}" srcOrd="2" destOrd="0" presId="urn:microsoft.com/office/officeart/2005/8/layout/equation2"/>
    <dgm:cxn modelId="{C328C863-1CB4-4346-AF78-368BB802A8F6}" type="presParOf" srcId="{A96ED304-B0DF-4988-ABDD-07BEFF79F65C}" destId="{CA1C502D-C147-4338-9823-1F55E05CFC08}" srcOrd="3" destOrd="0" presId="urn:microsoft.com/office/officeart/2005/8/layout/equation2"/>
    <dgm:cxn modelId="{15FC03CC-FFFF-4299-A80F-4E6FB0F7A56F}" type="presParOf" srcId="{A96ED304-B0DF-4988-ABDD-07BEFF79F65C}" destId="{E0BDD27B-BCF0-4B9A-8BAD-24CF153C7DBE}" srcOrd="4" destOrd="0" presId="urn:microsoft.com/office/officeart/2005/8/layout/equation2"/>
    <dgm:cxn modelId="{5349D055-0391-4A52-8E1D-2BD92B03D1D6}" type="presParOf" srcId="{AEEC4A88-415A-4D5B-995F-9E1F1E3EE027}" destId="{71B16F9F-8FAC-4B80-AE36-0AF49697AD04}" srcOrd="1" destOrd="0" presId="urn:microsoft.com/office/officeart/2005/8/layout/equation2"/>
    <dgm:cxn modelId="{046B84AE-0E8C-4803-B5E8-1FED33FEF12A}" type="presParOf" srcId="{71B16F9F-8FAC-4B80-AE36-0AF49697AD04}" destId="{FB5E7179-A466-422D-B3D6-8313A63AF2EC}" srcOrd="0" destOrd="0" presId="urn:microsoft.com/office/officeart/2005/8/layout/equation2"/>
    <dgm:cxn modelId="{C3CBB310-8F03-436C-9248-AD299FCDA706}" type="presParOf" srcId="{AEEC4A88-415A-4D5B-995F-9E1F1E3EE027}" destId="{68FA743D-5991-4F53-8FC3-C25BA73D3BCF}"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6E5ABB-3E26-4B9C-AB60-DA3F8D1A097D}" type="doc">
      <dgm:prSet loTypeId="urn:microsoft.com/office/officeart/2005/8/layout/equation2" loCatId="process" qsTypeId="urn:microsoft.com/office/officeart/2005/8/quickstyle/simple1" qsCatId="simple" csTypeId="urn:microsoft.com/office/officeart/2005/8/colors/accent1_2" csCatId="accent1" phldr="1"/>
      <dgm:spPr/>
    </dgm:pt>
    <dgm:pt modelId="{4D64529B-C6AD-4F82-9851-320AADFB7A79}">
      <dgm:prSet phldrT="[Text]" custT="1"/>
      <dgm:spPr/>
      <dgm:t>
        <a:bodyPr/>
        <a:lstStyle/>
        <a:p>
          <a:r>
            <a:rPr lang="en-US" sz="1800" dirty="0"/>
            <a:t>Annual </a:t>
          </a:r>
        </a:p>
        <a:p>
          <a:r>
            <a:rPr lang="en-US" sz="1800" dirty="0"/>
            <a:t>Reports</a:t>
          </a:r>
        </a:p>
      </dgm:t>
    </dgm:pt>
    <dgm:pt modelId="{CE4A3588-4740-4FA6-AAE9-DFAC33FB3FB4}" type="parTrans" cxnId="{93A72689-590D-41BE-9EA4-B3CB803CC744}">
      <dgm:prSet/>
      <dgm:spPr/>
      <dgm:t>
        <a:bodyPr/>
        <a:lstStyle/>
        <a:p>
          <a:endParaRPr lang="en-US" sz="1050"/>
        </a:p>
      </dgm:t>
    </dgm:pt>
    <dgm:pt modelId="{5B4B8EF6-4454-4490-8C59-67446E569396}" type="sibTrans" cxnId="{93A72689-590D-41BE-9EA4-B3CB803CC744}">
      <dgm:prSet custT="1"/>
      <dgm:spPr/>
      <dgm:t>
        <a:bodyPr/>
        <a:lstStyle/>
        <a:p>
          <a:endParaRPr lang="en-US" sz="900" dirty="0"/>
        </a:p>
      </dgm:t>
    </dgm:pt>
    <dgm:pt modelId="{4EE99DD8-BA1B-420D-A986-430D44B78DC0}">
      <dgm:prSet phldrT="[Text]" custT="1"/>
      <dgm:spPr/>
      <dgm:t>
        <a:bodyPr/>
        <a:lstStyle/>
        <a:p>
          <a:r>
            <a:rPr lang="en-US" sz="1800" dirty="0"/>
            <a:t>Self-Study</a:t>
          </a:r>
        </a:p>
      </dgm:t>
    </dgm:pt>
    <dgm:pt modelId="{60A009DF-90B7-4A93-A788-7BC2EFEF261A}" type="parTrans" cxnId="{BFBC02A7-1A18-49A9-9570-F0BC174D7C4B}">
      <dgm:prSet/>
      <dgm:spPr/>
      <dgm:t>
        <a:bodyPr/>
        <a:lstStyle/>
        <a:p>
          <a:endParaRPr lang="en-US" sz="1050"/>
        </a:p>
      </dgm:t>
    </dgm:pt>
    <dgm:pt modelId="{712DDE20-5691-407B-8184-EEC88189319A}" type="sibTrans" cxnId="{BFBC02A7-1A18-49A9-9570-F0BC174D7C4B}">
      <dgm:prSet/>
      <dgm:spPr/>
      <dgm:t>
        <a:bodyPr/>
        <a:lstStyle/>
        <a:p>
          <a:endParaRPr lang="en-US" sz="1050"/>
        </a:p>
      </dgm:t>
    </dgm:pt>
    <dgm:pt modelId="{AEEC4A88-415A-4D5B-995F-9E1F1E3EE027}" type="pres">
      <dgm:prSet presAssocID="{AE6E5ABB-3E26-4B9C-AB60-DA3F8D1A097D}" presName="Name0" presStyleCnt="0">
        <dgm:presLayoutVars>
          <dgm:dir/>
          <dgm:resizeHandles val="exact"/>
        </dgm:presLayoutVars>
      </dgm:prSet>
      <dgm:spPr/>
    </dgm:pt>
    <dgm:pt modelId="{A96ED304-B0DF-4988-ABDD-07BEFF79F65C}" type="pres">
      <dgm:prSet presAssocID="{AE6E5ABB-3E26-4B9C-AB60-DA3F8D1A097D}" presName="vNodes" presStyleCnt="0"/>
      <dgm:spPr/>
    </dgm:pt>
    <dgm:pt modelId="{AB00520D-92DA-4F6C-AAD0-73B119E95EAA}" type="pres">
      <dgm:prSet presAssocID="{4D64529B-C6AD-4F82-9851-320AADFB7A79}" presName="node" presStyleLbl="node1" presStyleIdx="0" presStyleCnt="2">
        <dgm:presLayoutVars>
          <dgm:bulletEnabled val="1"/>
        </dgm:presLayoutVars>
      </dgm:prSet>
      <dgm:spPr/>
    </dgm:pt>
    <dgm:pt modelId="{71B16F9F-8FAC-4B80-AE36-0AF49697AD04}" type="pres">
      <dgm:prSet presAssocID="{AE6E5ABB-3E26-4B9C-AB60-DA3F8D1A097D}" presName="sibTransLast" presStyleLbl="sibTrans2D1" presStyleIdx="0" presStyleCnt="1"/>
      <dgm:spPr/>
    </dgm:pt>
    <dgm:pt modelId="{FB5E7179-A466-422D-B3D6-8313A63AF2EC}" type="pres">
      <dgm:prSet presAssocID="{AE6E5ABB-3E26-4B9C-AB60-DA3F8D1A097D}" presName="connectorText" presStyleLbl="sibTrans2D1" presStyleIdx="0" presStyleCnt="1"/>
      <dgm:spPr/>
    </dgm:pt>
    <dgm:pt modelId="{68FA743D-5991-4F53-8FC3-C25BA73D3BCF}" type="pres">
      <dgm:prSet presAssocID="{AE6E5ABB-3E26-4B9C-AB60-DA3F8D1A097D}" presName="lastNode" presStyleLbl="node1" presStyleIdx="1" presStyleCnt="2">
        <dgm:presLayoutVars>
          <dgm:bulletEnabled val="1"/>
        </dgm:presLayoutVars>
      </dgm:prSet>
      <dgm:spPr/>
    </dgm:pt>
  </dgm:ptLst>
  <dgm:cxnLst>
    <dgm:cxn modelId="{48C3034F-1C24-4853-9839-04415C1BDC0F}" type="presOf" srcId="{5B4B8EF6-4454-4490-8C59-67446E569396}" destId="{FB5E7179-A466-422D-B3D6-8313A63AF2EC}" srcOrd="1" destOrd="0" presId="urn:microsoft.com/office/officeart/2005/8/layout/equation2"/>
    <dgm:cxn modelId="{268B1079-9CAA-44EE-A151-7EBB6DE35602}" type="presOf" srcId="{AE6E5ABB-3E26-4B9C-AB60-DA3F8D1A097D}" destId="{AEEC4A88-415A-4D5B-995F-9E1F1E3EE027}" srcOrd="0" destOrd="0" presId="urn:microsoft.com/office/officeart/2005/8/layout/equation2"/>
    <dgm:cxn modelId="{93A72689-590D-41BE-9EA4-B3CB803CC744}" srcId="{AE6E5ABB-3E26-4B9C-AB60-DA3F8D1A097D}" destId="{4D64529B-C6AD-4F82-9851-320AADFB7A79}" srcOrd="0" destOrd="0" parTransId="{CE4A3588-4740-4FA6-AAE9-DFAC33FB3FB4}" sibTransId="{5B4B8EF6-4454-4490-8C59-67446E569396}"/>
    <dgm:cxn modelId="{BFBC02A7-1A18-49A9-9570-F0BC174D7C4B}" srcId="{AE6E5ABB-3E26-4B9C-AB60-DA3F8D1A097D}" destId="{4EE99DD8-BA1B-420D-A986-430D44B78DC0}" srcOrd="1" destOrd="0" parTransId="{60A009DF-90B7-4A93-A788-7BC2EFEF261A}" sibTransId="{712DDE20-5691-407B-8184-EEC88189319A}"/>
    <dgm:cxn modelId="{241C70E5-F81A-4008-A833-391D51059478}" type="presOf" srcId="{4EE99DD8-BA1B-420D-A986-430D44B78DC0}" destId="{68FA743D-5991-4F53-8FC3-C25BA73D3BCF}" srcOrd="0" destOrd="0" presId="urn:microsoft.com/office/officeart/2005/8/layout/equation2"/>
    <dgm:cxn modelId="{84FB50E8-A646-44B0-8A8F-AD50C3852F37}" type="presOf" srcId="{5B4B8EF6-4454-4490-8C59-67446E569396}" destId="{71B16F9F-8FAC-4B80-AE36-0AF49697AD04}" srcOrd="0" destOrd="0" presId="urn:microsoft.com/office/officeart/2005/8/layout/equation2"/>
    <dgm:cxn modelId="{26E2A9F2-444D-4C4A-BAAE-A523DF18725D}" type="presOf" srcId="{4D64529B-C6AD-4F82-9851-320AADFB7A79}" destId="{AB00520D-92DA-4F6C-AAD0-73B119E95EAA}" srcOrd="0" destOrd="0" presId="urn:microsoft.com/office/officeart/2005/8/layout/equation2"/>
    <dgm:cxn modelId="{7C32B4B8-1BF9-415E-8534-7302895A8D9D}" type="presParOf" srcId="{AEEC4A88-415A-4D5B-995F-9E1F1E3EE027}" destId="{A96ED304-B0DF-4988-ABDD-07BEFF79F65C}" srcOrd="0" destOrd="0" presId="urn:microsoft.com/office/officeart/2005/8/layout/equation2"/>
    <dgm:cxn modelId="{1160A82C-0C82-46C2-B4D4-D1BC8E459078}" type="presParOf" srcId="{A96ED304-B0DF-4988-ABDD-07BEFF79F65C}" destId="{AB00520D-92DA-4F6C-AAD0-73B119E95EAA}" srcOrd="0" destOrd="0" presId="urn:microsoft.com/office/officeart/2005/8/layout/equation2"/>
    <dgm:cxn modelId="{5349D055-0391-4A52-8E1D-2BD92B03D1D6}" type="presParOf" srcId="{AEEC4A88-415A-4D5B-995F-9E1F1E3EE027}" destId="{71B16F9F-8FAC-4B80-AE36-0AF49697AD04}" srcOrd="1" destOrd="0" presId="urn:microsoft.com/office/officeart/2005/8/layout/equation2"/>
    <dgm:cxn modelId="{046B84AE-0E8C-4803-B5E8-1FED33FEF12A}" type="presParOf" srcId="{71B16F9F-8FAC-4B80-AE36-0AF49697AD04}" destId="{FB5E7179-A466-422D-B3D6-8313A63AF2EC}" srcOrd="0" destOrd="0" presId="urn:microsoft.com/office/officeart/2005/8/layout/equation2"/>
    <dgm:cxn modelId="{C3CBB310-8F03-436C-9248-AD299FCDA706}" type="presParOf" srcId="{AEEC4A88-415A-4D5B-995F-9E1F1E3EE027}" destId="{68FA743D-5991-4F53-8FC3-C25BA73D3BCF}"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93EAC4-3A7E-4C85-B31B-3FB4A4919F92}"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F86136EC-CDB3-40CB-A538-8E2F404DD7EE}">
      <dgm:prSet/>
      <dgm:spPr/>
      <dgm:t>
        <a:bodyPr/>
        <a:lstStyle/>
        <a:p>
          <a:r>
            <a:rPr lang="en-US" dirty="0"/>
            <a:t>APAP</a:t>
          </a:r>
        </a:p>
      </dgm:t>
    </dgm:pt>
    <dgm:pt modelId="{723D3D1F-B6DB-4662-B636-22AF93939A65}" type="parTrans" cxnId="{E7BAFA6F-FB41-4004-A3CA-606D6770BFE4}">
      <dgm:prSet/>
      <dgm:spPr/>
      <dgm:t>
        <a:bodyPr/>
        <a:lstStyle/>
        <a:p>
          <a:endParaRPr lang="en-US"/>
        </a:p>
      </dgm:t>
    </dgm:pt>
    <dgm:pt modelId="{CCED59D0-A272-4088-8CFB-D12EFF23A73B}" type="sibTrans" cxnId="{E7BAFA6F-FB41-4004-A3CA-606D6770BFE4}">
      <dgm:prSet/>
      <dgm:spPr/>
      <dgm:t>
        <a:bodyPr/>
        <a:lstStyle/>
        <a:p>
          <a:endParaRPr lang="en-US" dirty="0"/>
        </a:p>
      </dgm:t>
    </dgm:pt>
    <dgm:pt modelId="{2D79F6E2-AD76-46B9-8FDF-FC6D3D7626BC}">
      <dgm:prSet/>
      <dgm:spPr/>
      <dgm:t>
        <a:bodyPr/>
        <a:lstStyle/>
        <a:p>
          <a:r>
            <a:rPr lang="en-US" dirty="0"/>
            <a:t>SIU Systems Office</a:t>
          </a:r>
        </a:p>
      </dgm:t>
    </dgm:pt>
    <dgm:pt modelId="{0F4FB376-F313-48A4-807B-F01916AC7BF9}" type="parTrans" cxnId="{8E0501F2-4502-4B2A-8A96-04AD58C4386B}">
      <dgm:prSet/>
      <dgm:spPr/>
      <dgm:t>
        <a:bodyPr/>
        <a:lstStyle/>
        <a:p>
          <a:endParaRPr lang="en-US"/>
        </a:p>
      </dgm:t>
    </dgm:pt>
    <dgm:pt modelId="{0BE2D423-8B96-4352-A406-2580F9DFCA6A}" type="sibTrans" cxnId="{8E0501F2-4502-4B2A-8A96-04AD58C4386B}">
      <dgm:prSet/>
      <dgm:spPr/>
      <dgm:t>
        <a:bodyPr/>
        <a:lstStyle/>
        <a:p>
          <a:endParaRPr lang="en-US" dirty="0"/>
        </a:p>
      </dgm:t>
    </dgm:pt>
    <dgm:pt modelId="{E1C86B9B-D68A-483F-8208-5F4854CB349F}">
      <dgm:prSet/>
      <dgm:spPr/>
      <dgm:t>
        <a:bodyPr/>
        <a:lstStyle/>
        <a:p>
          <a:r>
            <a:rPr lang="en-US" dirty="0"/>
            <a:t>IBHE</a:t>
          </a:r>
        </a:p>
      </dgm:t>
    </dgm:pt>
    <dgm:pt modelId="{C2B7C46C-6A50-4741-AFE3-3A4E994553C1}" type="parTrans" cxnId="{6E53E10F-5873-4E50-BA62-6CC8E71F7655}">
      <dgm:prSet/>
      <dgm:spPr/>
      <dgm:t>
        <a:bodyPr/>
        <a:lstStyle/>
        <a:p>
          <a:endParaRPr lang="en-US"/>
        </a:p>
      </dgm:t>
    </dgm:pt>
    <dgm:pt modelId="{7E863D2F-3BAB-4C8B-AEB8-2CB81012364C}" type="sibTrans" cxnId="{6E53E10F-5873-4E50-BA62-6CC8E71F7655}">
      <dgm:prSet/>
      <dgm:spPr/>
      <dgm:t>
        <a:bodyPr/>
        <a:lstStyle/>
        <a:p>
          <a:endParaRPr lang="en-US"/>
        </a:p>
      </dgm:t>
    </dgm:pt>
    <dgm:pt modelId="{63639CA3-52CD-4C44-AF71-64CDB382DC46}" type="pres">
      <dgm:prSet presAssocID="{FE93EAC4-3A7E-4C85-B31B-3FB4A4919F92}" presName="Name0" presStyleCnt="0">
        <dgm:presLayoutVars>
          <dgm:dir/>
          <dgm:resizeHandles val="exact"/>
        </dgm:presLayoutVars>
      </dgm:prSet>
      <dgm:spPr/>
    </dgm:pt>
    <dgm:pt modelId="{18A4F5C5-7718-412C-9A4B-6E635519E46B}" type="pres">
      <dgm:prSet presAssocID="{F86136EC-CDB3-40CB-A538-8E2F404DD7EE}" presName="node" presStyleLbl="node1" presStyleIdx="0" presStyleCnt="3">
        <dgm:presLayoutVars>
          <dgm:bulletEnabled val="1"/>
        </dgm:presLayoutVars>
      </dgm:prSet>
      <dgm:spPr/>
    </dgm:pt>
    <dgm:pt modelId="{F4E076D3-9036-4C8B-B232-D02E28949380}" type="pres">
      <dgm:prSet presAssocID="{CCED59D0-A272-4088-8CFB-D12EFF23A73B}" presName="sibTrans" presStyleLbl="sibTrans2D1" presStyleIdx="0" presStyleCnt="2"/>
      <dgm:spPr/>
    </dgm:pt>
    <dgm:pt modelId="{A9EC097B-122C-47B2-8BAB-481B0301C30C}" type="pres">
      <dgm:prSet presAssocID="{CCED59D0-A272-4088-8CFB-D12EFF23A73B}" presName="connectorText" presStyleLbl="sibTrans2D1" presStyleIdx="0" presStyleCnt="2"/>
      <dgm:spPr/>
    </dgm:pt>
    <dgm:pt modelId="{4258EE81-CAC8-4BEC-AA37-E9DDA2767A9F}" type="pres">
      <dgm:prSet presAssocID="{2D79F6E2-AD76-46B9-8FDF-FC6D3D7626BC}" presName="node" presStyleLbl="node1" presStyleIdx="1" presStyleCnt="3">
        <dgm:presLayoutVars>
          <dgm:bulletEnabled val="1"/>
        </dgm:presLayoutVars>
      </dgm:prSet>
      <dgm:spPr/>
    </dgm:pt>
    <dgm:pt modelId="{08A31747-43E4-4902-A792-A7E69FDFAF54}" type="pres">
      <dgm:prSet presAssocID="{0BE2D423-8B96-4352-A406-2580F9DFCA6A}" presName="sibTrans" presStyleLbl="sibTrans2D1" presStyleIdx="1" presStyleCnt="2"/>
      <dgm:spPr/>
    </dgm:pt>
    <dgm:pt modelId="{5631CBB3-C2FC-4DF7-BEA9-A02F06B4B925}" type="pres">
      <dgm:prSet presAssocID="{0BE2D423-8B96-4352-A406-2580F9DFCA6A}" presName="connectorText" presStyleLbl="sibTrans2D1" presStyleIdx="1" presStyleCnt="2"/>
      <dgm:spPr/>
    </dgm:pt>
    <dgm:pt modelId="{9D924963-2A4C-4C47-BC29-BAAC0E708050}" type="pres">
      <dgm:prSet presAssocID="{E1C86B9B-D68A-483F-8208-5F4854CB349F}" presName="node" presStyleLbl="node1" presStyleIdx="2" presStyleCnt="3">
        <dgm:presLayoutVars>
          <dgm:bulletEnabled val="1"/>
        </dgm:presLayoutVars>
      </dgm:prSet>
      <dgm:spPr/>
    </dgm:pt>
  </dgm:ptLst>
  <dgm:cxnLst>
    <dgm:cxn modelId="{6E53E10F-5873-4E50-BA62-6CC8E71F7655}" srcId="{FE93EAC4-3A7E-4C85-B31B-3FB4A4919F92}" destId="{E1C86B9B-D68A-483F-8208-5F4854CB349F}" srcOrd="2" destOrd="0" parTransId="{C2B7C46C-6A50-4741-AFE3-3A4E994553C1}" sibTransId="{7E863D2F-3BAB-4C8B-AEB8-2CB81012364C}"/>
    <dgm:cxn modelId="{A2E8B913-F5A3-4B3C-988F-E3122902990C}" type="presOf" srcId="{FE93EAC4-3A7E-4C85-B31B-3FB4A4919F92}" destId="{63639CA3-52CD-4C44-AF71-64CDB382DC46}" srcOrd="0" destOrd="0" presId="urn:microsoft.com/office/officeart/2005/8/layout/process1"/>
    <dgm:cxn modelId="{F6400021-9337-45F4-ADB3-F97301ECD268}" type="presOf" srcId="{CCED59D0-A272-4088-8CFB-D12EFF23A73B}" destId="{A9EC097B-122C-47B2-8BAB-481B0301C30C}" srcOrd="1" destOrd="0" presId="urn:microsoft.com/office/officeart/2005/8/layout/process1"/>
    <dgm:cxn modelId="{52C7D82B-C62E-46D2-9B04-BAF6361F4442}" type="presOf" srcId="{0BE2D423-8B96-4352-A406-2580F9DFCA6A}" destId="{08A31747-43E4-4902-A792-A7E69FDFAF54}" srcOrd="0" destOrd="0" presId="urn:microsoft.com/office/officeart/2005/8/layout/process1"/>
    <dgm:cxn modelId="{6D80A140-CF05-44F0-8999-AA610FEC4E3A}" type="presOf" srcId="{0BE2D423-8B96-4352-A406-2580F9DFCA6A}" destId="{5631CBB3-C2FC-4DF7-BEA9-A02F06B4B925}" srcOrd="1" destOrd="0" presId="urn:microsoft.com/office/officeart/2005/8/layout/process1"/>
    <dgm:cxn modelId="{4072D446-8C66-4975-AABA-95F7D00E6284}" type="presOf" srcId="{F86136EC-CDB3-40CB-A538-8E2F404DD7EE}" destId="{18A4F5C5-7718-412C-9A4B-6E635519E46B}" srcOrd="0" destOrd="0" presId="urn:microsoft.com/office/officeart/2005/8/layout/process1"/>
    <dgm:cxn modelId="{E7BAFA6F-FB41-4004-A3CA-606D6770BFE4}" srcId="{FE93EAC4-3A7E-4C85-B31B-3FB4A4919F92}" destId="{F86136EC-CDB3-40CB-A538-8E2F404DD7EE}" srcOrd="0" destOrd="0" parTransId="{723D3D1F-B6DB-4662-B636-22AF93939A65}" sibTransId="{CCED59D0-A272-4088-8CFB-D12EFF23A73B}"/>
    <dgm:cxn modelId="{4D259F75-4123-4099-A5CB-EBDBC080EE9C}" type="presOf" srcId="{2D79F6E2-AD76-46B9-8FDF-FC6D3D7626BC}" destId="{4258EE81-CAC8-4BEC-AA37-E9DDA2767A9F}" srcOrd="0" destOrd="0" presId="urn:microsoft.com/office/officeart/2005/8/layout/process1"/>
    <dgm:cxn modelId="{299E297D-0654-4AC3-AE7A-8BAC2A97EB6A}" type="presOf" srcId="{E1C86B9B-D68A-483F-8208-5F4854CB349F}" destId="{9D924963-2A4C-4C47-BC29-BAAC0E708050}" srcOrd="0" destOrd="0" presId="urn:microsoft.com/office/officeart/2005/8/layout/process1"/>
    <dgm:cxn modelId="{D6FAFAC9-230B-4590-96D4-7EE3F9DBFDC7}" type="presOf" srcId="{CCED59D0-A272-4088-8CFB-D12EFF23A73B}" destId="{F4E076D3-9036-4C8B-B232-D02E28949380}" srcOrd="0" destOrd="0" presId="urn:microsoft.com/office/officeart/2005/8/layout/process1"/>
    <dgm:cxn modelId="{8E0501F2-4502-4B2A-8A96-04AD58C4386B}" srcId="{FE93EAC4-3A7E-4C85-B31B-3FB4A4919F92}" destId="{2D79F6E2-AD76-46B9-8FDF-FC6D3D7626BC}" srcOrd="1" destOrd="0" parTransId="{0F4FB376-F313-48A4-807B-F01916AC7BF9}" sibTransId="{0BE2D423-8B96-4352-A406-2580F9DFCA6A}"/>
    <dgm:cxn modelId="{058FC27F-9FD6-4163-96C6-BBEF38E48A4A}" type="presParOf" srcId="{63639CA3-52CD-4C44-AF71-64CDB382DC46}" destId="{18A4F5C5-7718-412C-9A4B-6E635519E46B}" srcOrd="0" destOrd="0" presId="urn:microsoft.com/office/officeart/2005/8/layout/process1"/>
    <dgm:cxn modelId="{F3F71163-3375-4BF5-B00B-D44CBB19A023}" type="presParOf" srcId="{63639CA3-52CD-4C44-AF71-64CDB382DC46}" destId="{F4E076D3-9036-4C8B-B232-D02E28949380}" srcOrd="1" destOrd="0" presId="urn:microsoft.com/office/officeart/2005/8/layout/process1"/>
    <dgm:cxn modelId="{1B9696C1-AB18-4BD9-95FE-DCA6A2F6DA17}" type="presParOf" srcId="{F4E076D3-9036-4C8B-B232-D02E28949380}" destId="{A9EC097B-122C-47B2-8BAB-481B0301C30C}" srcOrd="0" destOrd="0" presId="urn:microsoft.com/office/officeart/2005/8/layout/process1"/>
    <dgm:cxn modelId="{57916A13-2AA4-4E92-8EC2-C9219257FB30}" type="presParOf" srcId="{63639CA3-52CD-4C44-AF71-64CDB382DC46}" destId="{4258EE81-CAC8-4BEC-AA37-E9DDA2767A9F}" srcOrd="2" destOrd="0" presId="urn:microsoft.com/office/officeart/2005/8/layout/process1"/>
    <dgm:cxn modelId="{BC3510F6-4DB1-4BB6-A6D8-86A940A72B29}" type="presParOf" srcId="{63639CA3-52CD-4C44-AF71-64CDB382DC46}" destId="{08A31747-43E4-4902-A792-A7E69FDFAF54}" srcOrd="3" destOrd="0" presId="urn:microsoft.com/office/officeart/2005/8/layout/process1"/>
    <dgm:cxn modelId="{BAF1E8EA-8296-416B-B0F2-D0AE9F03FFB0}" type="presParOf" srcId="{08A31747-43E4-4902-A792-A7E69FDFAF54}" destId="{5631CBB3-C2FC-4DF7-BEA9-A02F06B4B925}" srcOrd="0" destOrd="0" presId="urn:microsoft.com/office/officeart/2005/8/layout/process1"/>
    <dgm:cxn modelId="{FBEFBD31-E9F2-42E5-AE82-E6C497C4664C}" type="presParOf" srcId="{63639CA3-52CD-4C44-AF71-64CDB382DC46}" destId="{9D924963-2A4C-4C47-BC29-BAAC0E70805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C4264-67B5-4454-8000-67D9743EBBC6}">
      <dsp:nvSpPr>
        <dsp:cNvPr id="0" name=""/>
        <dsp:cNvSpPr/>
      </dsp:nvSpPr>
      <dsp:spPr>
        <a:xfrm>
          <a:off x="0" y="1044522"/>
          <a:ext cx="1033859" cy="64939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Start</a:t>
          </a:r>
        </a:p>
        <a:p>
          <a:pPr marL="0" lvl="0" indent="0" algn="ctr" defTabSz="666750">
            <a:lnSpc>
              <a:spcPct val="90000"/>
            </a:lnSpc>
            <a:spcBef>
              <a:spcPct val="0"/>
            </a:spcBef>
            <a:spcAft>
              <a:spcPct val="35000"/>
            </a:spcAft>
            <a:buNone/>
          </a:pPr>
          <a:r>
            <a:rPr lang="en-US" sz="1500" kern="1200" dirty="0"/>
            <a:t>Self Study</a:t>
          </a:r>
        </a:p>
      </dsp:txBody>
      <dsp:txXfrm>
        <a:off x="19020" y="1063542"/>
        <a:ext cx="995819" cy="611352"/>
      </dsp:txXfrm>
    </dsp:sp>
    <dsp:sp modelId="{7B5D55A3-065D-4512-9551-BD76A7C616D8}">
      <dsp:nvSpPr>
        <dsp:cNvPr id="0" name=""/>
        <dsp:cNvSpPr/>
      </dsp:nvSpPr>
      <dsp:spPr>
        <a:xfrm>
          <a:off x="1137245" y="1241020"/>
          <a:ext cx="219178" cy="2563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1137245" y="1292299"/>
        <a:ext cx="153425" cy="153839"/>
      </dsp:txXfrm>
    </dsp:sp>
    <dsp:sp modelId="{B5A4A8B1-DB36-4056-B22F-69CAFED7A6EB}">
      <dsp:nvSpPr>
        <dsp:cNvPr id="0" name=""/>
        <dsp:cNvSpPr/>
      </dsp:nvSpPr>
      <dsp:spPr>
        <a:xfrm>
          <a:off x="1447403" y="1044522"/>
          <a:ext cx="1033859" cy="64939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Select Reviewers</a:t>
          </a:r>
        </a:p>
      </dsp:txBody>
      <dsp:txXfrm>
        <a:off x="1466423" y="1063542"/>
        <a:ext cx="995819" cy="611352"/>
      </dsp:txXfrm>
    </dsp:sp>
    <dsp:sp modelId="{27113666-D11D-45D9-A72F-C1F4ECA26F1C}">
      <dsp:nvSpPr>
        <dsp:cNvPr id="0" name=""/>
        <dsp:cNvSpPr/>
      </dsp:nvSpPr>
      <dsp:spPr>
        <a:xfrm>
          <a:off x="2584648" y="1241020"/>
          <a:ext cx="219178" cy="2563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2584648" y="1292299"/>
        <a:ext cx="153425" cy="153839"/>
      </dsp:txXfrm>
    </dsp:sp>
    <dsp:sp modelId="{F51DE278-F740-4E8A-B47F-4DF2A6E80CC8}">
      <dsp:nvSpPr>
        <dsp:cNvPr id="0" name=""/>
        <dsp:cNvSpPr/>
      </dsp:nvSpPr>
      <dsp:spPr>
        <a:xfrm>
          <a:off x="2894806" y="1044522"/>
          <a:ext cx="1033859" cy="64939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Site Visit</a:t>
          </a:r>
        </a:p>
      </dsp:txBody>
      <dsp:txXfrm>
        <a:off x="2913826" y="1063542"/>
        <a:ext cx="995819" cy="611352"/>
      </dsp:txXfrm>
    </dsp:sp>
    <dsp:sp modelId="{7A4476BE-2EF0-46ED-B53E-2BAC03E8CD6B}">
      <dsp:nvSpPr>
        <dsp:cNvPr id="0" name=""/>
        <dsp:cNvSpPr/>
      </dsp:nvSpPr>
      <dsp:spPr>
        <a:xfrm>
          <a:off x="4032051" y="1241020"/>
          <a:ext cx="219178" cy="2563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4032051" y="1292299"/>
        <a:ext cx="153425" cy="153839"/>
      </dsp:txXfrm>
    </dsp:sp>
    <dsp:sp modelId="{27A3B93E-D3A5-4ABD-87D0-ED5B1302168C}">
      <dsp:nvSpPr>
        <dsp:cNvPr id="0" name=""/>
        <dsp:cNvSpPr/>
      </dsp:nvSpPr>
      <dsp:spPr>
        <a:xfrm>
          <a:off x="4342209" y="1044522"/>
          <a:ext cx="1033859" cy="64939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Reviewers’ Report</a:t>
          </a:r>
        </a:p>
      </dsp:txBody>
      <dsp:txXfrm>
        <a:off x="4361229" y="1063542"/>
        <a:ext cx="995819" cy="611352"/>
      </dsp:txXfrm>
    </dsp:sp>
    <dsp:sp modelId="{CEDC2CBA-D742-4D20-BF21-2FC14AF981BA}">
      <dsp:nvSpPr>
        <dsp:cNvPr id="0" name=""/>
        <dsp:cNvSpPr/>
      </dsp:nvSpPr>
      <dsp:spPr>
        <a:xfrm>
          <a:off x="5479454" y="1241020"/>
          <a:ext cx="219178" cy="2563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5479454" y="1292299"/>
        <a:ext cx="153425" cy="153839"/>
      </dsp:txXfrm>
    </dsp:sp>
    <dsp:sp modelId="{43FDAAA5-091E-4B7E-8F66-5F9486EE9A8B}">
      <dsp:nvSpPr>
        <dsp:cNvPr id="0" name=""/>
        <dsp:cNvSpPr/>
      </dsp:nvSpPr>
      <dsp:spPr>
        <a:xfrm>
          <a:off x="5789612" y="1044522"/>
          <a:ext cx="1033859" cy="64939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Dean’s Report</a:t>
          </a:r>
        </a:p>
      </dsp:txBody>
      <dsp:txXfrm>
        <a:off x="5808632" y="1063542"/>
        <a:ext cx="995819" cy="611352"/>
      </dsp:txXfrm>
    </dsp:sp>
    <dsp:sp modelId="{2F5B735B-6B06-4674-96C0-591F4F64CC2D}">
      <dsp:nvSpPr>
        <dsp:cNvPr id="0" name=""/>
        <dsp:cNvSpPr/>
      </dsp:nvSpPr>
      <dsp:spPr>
        <a:xfrm>
          <a:off x="6926857" y="1241020"/>
          <a:ext cx="219178" cy="2563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6926857" y="1292299"/>
        <a:ext cx="153425" cy="153839"/>
      </dsp:txXfrm>
    </dsp:sp>
    <dsp:sp modelId="{F4A9FB59-2369-4A63-9277-67F545E41E6F}">
      <dsp:nvSpPr>
        <dsp:cNvPr id="0" name=""/>
        <dsp:cNvSpPr/>
      </dsp:nvSpPr>
      <dsp:spPr>
        <a:xfrm>
          <a:off x="7237015" y="1044522"/>
          <a:ext cx="1033859" cy="64939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IBHE Report</a:t>
          </a:r>
        </a:p>
      </dsp:txBody>
      <dsp:txXfrm>
        <a:off x="7256035" y="1063542"/>
        <a:ext cx="995819" cy="6113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0520D-92DA-4F6C-AAD0-73B119E95EAA}">
      <dsp:nvSpPr>
        <dsp:cNvPr id="0" name=""/>
        <dsp:cNvSpPr/>
      </dsp:nvSpPr>
      <dsp:spPr>
        <a:xfrm>
          <a:off x="200632" y="873"/>
          <a:ext cx="929937" cy="929937"/>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Assessment Plan</a:t>
          </a:r>
        </a:p>
      </dsp:txBody>
      <dsp:txXfrm>
        <a:off x="336818" y="137059"/>
        <a:ext cx="657565" cy="657565"/>
      </dsp:txXfrm>
    </dsp:sp>
    <dsp:sp modelId="{55EC770B-F239-480D-B349-7F4A473D02CE}">
      <dsp:nvSpPr>
        <dsp:cNvPr id="0" name=""/>
        <dsp:cNvSpPr/>
      </dsp:nvSpPr>
      <dsp:spPr>
        <a:xfrm>
          <a:off x="395919" y="1006322"/>
          <a:ext cx="539363" cy="53936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467412" y="1212574"/>
        <a:ext cx="396377" cy="126859"/>
      </dsp:txXfrm>
    </dsp:sp>
    <dsp:sp modelId="{E0BDD27B-BCF0-4B9A-8BAD-24CF153C7DBE}">
      <dsp:nvSpPr>
        <dsp:cNvPr id="0" name=""/>
        <dsp:cNvSpPr/>
      </dsp:nvSpPr>
      <dsp:spPr>
        <a:xfrm>
          <a:off x="200632" y="1621197"/>
          <a:ext cx="929937" cy="929937"/>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Assessment Report</a:t>
          </a:r>
        </a:p>
      </dsp:txBody>
      <dsp:txXfrm>
        <a:off x="336818" y="1757383"/>
        <a:ext cx="657565" cy="657565"/>
      </dsp:txXfrm>
    </dsp:sp>
    <dsp:sp modelId="{71B16F9F-8FAC-4B80-AE36-0AF49697AD04}">
      <dsp:nvSpPr>
        <dsp:cNvPr id="0" name=""/>
        <dsp:cNvSpPr/>
      </dsp:nvSpPr>
      <dsp:spPr>
        <a:xfrm>
          <a:off x="1270060" y="1103036"/>
          <a:ext cx="295720" cy="3459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270060" y="1172223"/>
        <a:ext cx="207004" cy="207562"/>
      </dsp:txXfrm>
    </dsp:sp>
    <dsp:sp modelId="{68FA743D-5991-4F53-8FC3-C25BA73D3BCF}">
      <dsp:nvSpPr>
        <dsp:cNvPr id="0" name=""/>
        <dsp:cNvSpPr/>
      </dsp:nvSpPr>
      <dsp:spPr>
        <a:xfrm>
          <a:off x="1688532" y="346066"/>
          <a:ext cx="1859875" cy="1859875"/>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Self-Study</a:t>
          </a:r>
        </a:p>
      </dsp:txBody>
      <dsp:txXfrm>
        <a:off x="1960904" y="618438"/>
        <a:ext cx="1315131" cy="13151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0520D-92DA-4F6C-AAD0-73B119E95EAA}">
      <dsp:nvSpPr>
        <dsp:cNvPr id="0" name=""/>
        <dsp:cNvSpPr/>
      </dsp:nvSpPr>
      <dsp:spPr>
        <a:xfrm>
          <a:off x="1647" y="555668"/>
          <a:ext cx="1440671" cy="1440671"/>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Annual </a:t>
          </a:r>
        </a:p>
        <a:p>
          <a:pPr marL="0" lvl="0" indent="0" algn="ctr" defTabSz="800100">
            <a:lnSpc>
              <a:spcPct val="90000"/>
            </a:lnSpc>
            <a:spcBef>
              <a:spcPct val="0"/>
            </a:spcBef>
            <a:spcAft>
              <a:spcPct val="35000"/>
            </a:spcAft>
            <a:buNone/>
          </a:pPr>
          <a:r>
            <a:rPr lang="en-US" sz="1800" kern="1200" dirty="0"/>
            <a:t>Reports</a:t>
          </a:r>
        </a:p>
      </dsp:txBody>
      <dsp:txXfrm>
        <a:off x="212628" y="766649"/>
        <a:ext cx="1018709" cy="1018709"/>
      </dsp:txXfrm>
    </dsp:sp>
    <dsp:sp modelId="{71B16F9F-8FAC-4B80-AE36-0AF49697AD04}">
      <dsp:nvSpPr>
        <dsp:cNvPr id="0" name=""/>
        <dsp:cNvSpPr/>
      </dsp:nvSpPr>
      <dsp:spPr>
        <a:xfrm>
          <a:off x="1658419" y="1008039"/>
          <a:ext cx="458133" cy="5359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658419" y="1115225"/>
        <a:ext cx="320693" cy="321557"/>
      </dsp:txXfrm>
    </dsp:sp>
    <dsp:sp modelId="{68FA743D-5991-4F53-8FC3-C25BA73D3BCF}">
      <dsp:nvSpPr>
        <dsp:cNvPr id="0" name=""/>
        <dsp:cNvSpPr/>
      </dsp:nvSpPr>
      <dsp:spPr>
        <a:xfrm>
          <a:off x="2306721" y="555668"/>
          <a:ext cx="1440671" cy="1440671"/>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Self-Study</a:t>
          </a:r>
        </a:p>
      </dsp:txBody>
      <dsp:txXfrm>
        <a:off x="2517702" y="766649"/>
        <a:ext cx="1018709" cy="1018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4F5C5-7718-412C-9A4B-6E635519E46B}">
      <dsp:nvSpPr>
        <dsp:cNvPr id="0" name=""/>
        <dsp:cNvSpPr/>
      </dsp:nvSpPr>
      <dsp:spPr>
        <a:xfrm>
          <a:off x="7269" y="1187302"/>
          <a:ext cx="2172720" cy="130363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APAP</a:t>
          </a:r>
        </a:p>
      </dsp:txBody>
      <dsp:txXfrm>
        <a:off x="45451" y="1225484"/>
        <a:ext cx="2096356" cy="1227268"/>
      </dsp:txXfrm>
    </dsp:sp>
    <dsp:sp modelId="{F4E076D3-9036-4C8B-B232-D02E28949380}">
      <dsp:nvSpPr>
        <dsp:cNvPr id="0" name=""/>
        <dsp:cNvSpPr/>
      </dsp:nvSpPr>
      <dsp:spPr>
        <a:xfrm>
          <a:off x="2397261" y="1569701"/>
          <a:ext cx="460616" cy="5388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2397261" y="1677468"/>
        <a:ext cx="322431" cy="323300"/>
      </dsp:txXfrm>
    </dsp:sp>
    <dsp:sp modelId="{4258EE81-CAC8-4BEC-AA37-E9DDA2767A9F}">
      <dsp:nvSpPr>
        <dsp:cNvPr id="0" name=""/>
        <dsp:cNvSpPr/>
      </dsp:nvSpPr>
      <dsp:spPr>
        <a:xfrm>
          <a:off x="3049077" y="1187302"/>
          <a:ext cx="2172720" cy="130363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SIU Systems Office</a:t>
          </a:r>
        </a:p>
      </dsp:txBody>
      <dsp:txXfrm>
        <a:off x="3087259" y="1225484"/>
        <a:ext cx="2096356" cy="1227268"/>
      </dsp:txXfrm>
    </dsp:sp>
    <dsp:sp modelId="{08A31747-43E4-4902-A792-A7E69FDFAF54}">
      <dsp:nvSpPr>
        <dsp:cNvPr id="0" name=""/>
        <dsp:cNvSpPr/>
      </dsp:nvSpPr>
      <dsp:spPr>
        <a:xfrm>
          <a:off x="5439069" y="1569701"/>
          <a:ext cx="460616" cy="5388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5439069" y="1677468"/>
        <a:ext cx="322431" cy="323300"/>
      </dsp:txXfrm>
    </dsp:sp>
    <dsp:sp modelId="{9D924963-2A4C-4C47-BC29-BAAC0E708050}">
      <dsp:nvSpPr>
        <dsp:cNvPr id="0" name=""/>
        <dsp:cNvSpPr/>
      </dsp:nvSpPr>
      <dsp:spPr>
        <a:xfrm>
          <a:off x="6090885" y="1187302"/>
          <a:ext cx="2172720" cy="130363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IBHE</a:t>
          </a:r>
        </a:p>
      </dsp:txBody>
      <dsp:txXfrm>
        <a:off x="6129067" y="1225484"/>
        <a:ext cx="2096356" cy="12272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348C5EF4-8959-4BE1-BF47-2F418068D392}" type="datetimeFigureOut">
              <a:rPr lang="en-US" smtClean="0"/>
              <a:t>3/22/2023</a:t>
            </a:fld>
            <a:endParaRPr lang="en-US" dirty="0"/>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65EC3A5A-2CEA-453B-AC66-3240EF6976B2}" type="slidenum">
              <a:rPr lang="en-US" smtClean="0"/>
              <a:t>‹#›</a:t>
            </a:fld>
            <a:endParaRPr lang="en-US" dirty="0"/>
          </a:p>
        </p:txBody>
      </p:sp>
    </p:spTree>
    <p:extLst>
      <p:ext uri="{BB962C8B-B14F-4D97-AF65-F5344CB8AC3E}">
        <p14:creationId xmlns:p14="http://schemas.microsoft.com/office/powerpoint/2010/main" val="32039584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34900" y="3085765"/>
            <a:ext cx="8447150" cy="3304800"/>
          </a:xfrm>
          <a:prstGeom prst="rect">
            <a:avLst/>
          </a:prstGeom>
          <a:solidFill>
            <a:srgbClr val="750000"/>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27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2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704463" y="5956138"/>
            <a:ext cx="2133600" cy="365125"/>
          </a:xfrm>
        </p:spPr>
        <p:txBody>
          <a:bodyPr/>
          <a:lstStyle>
            <a:lvl1pPr>
              <a:defRPr>
                <a:solidFill>
                  <a:schemeClr val="accent1">
                    <a:lumMod val="75000"/>
                    <a:lumOff val="25000"/>
                  </a:schemeClr>
                </a:solidFill>
              </a:defRPr>
            </a:lvl1pPr>
          </a:lstStyle>
          <a:p>
            <a:fld id="{1D33D839-C06B-482D-9685-1B5125082530}" type="datetimeFigureOut">
              <a:rPr lang="en-US" smtClean="0"/>
              <a:pPr/>
              <a:t>3/22/2023</a:t>
            </a:fld>
            <a:endParaRPr lang="en-US" dirty="0"/>
          </a:p>
        </p:txBody>
      </p:sp>
      <p:sp>
        <p:nvSpPr>
          <p:cNvPr id="5" name="Footer Placeholder 4"/>
          <p:cNvSpPr>
            <a:spLocks noGrp="1"/>
          </p:cNvSpPr>
          <p:nvPr>
            <p:ph type="ftr" sz="quarter" idx="11"/>
          </p:nvPr>
        </p:nvSpPr>
        <p:spPr>
          <a:xfrm>
            <a:off x="435894" y="5951812"/>
            <a:ext cx="5187908"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7918725" y="5956138"/>
            <a:ext cx="762330" cy="365125"/>
          </a:xfrm>
        </p:spPr>
        <p:txBody>
          <a:bodyPr/>
          <a:lstStyle>
            <a:lvl1pPr>
              <a:defRPr>
                <a:solidFill>
                  <a:schemeClr val="accent1">
                    <a:lumMod val="75000"/>
                    <a:lumOff val="25000"/>
                  </a:schemeClr>
                </a:solidFill>
              </a:defRPr>
            </a:lvl1pPr>
          </a:lstStyle>
          <a:p>
            <a:fld id="{DCB04BBC-9C50-4F43-A02F-A6133AE4A87D}" type="slidenum">
              <a:rPr lang="en-US" smtClean="0"/>
              <a:pPr/>
              <a:t>‹#›</a:t>
            </a:fld>
            <a:endParaRPr lang="en-US" dirty="0"/>
          </a:p>
        </p:txBody>
      </p:sp>
      <p:pic>
        <p:nvPicPr>
          <p:cNvPr id="8" name="Picture 7" descr="C:\Users\siu850486674\AppData\Local\Microsoft\Windows\INetCache\Content.Word\SIU_vert_cmyk209-k.png">
            <a:extLst>
              <a:ext uri="{FF2B5EF4-FFF2-40B4-BE49-F238E27FC236}">
                <a16:creationId xmlns:a16="http://schemas.microsoft.com/office/drawing/2014/main" id="{763FE95F-47C7-4DFA-8A18-4C8C69D0540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9563" y="855140"/>
            <a:ext cx="719889" cy="1019175"/>
          </a:xfrm>
          <a:prstGeom prst="rect">
            <a:avLst/>
          </a:prstGeom>
          <a:noFill/>
          <a:ln>
            <a:noFill/>
          </a:ln>
        </p:spPr>
      </p:pic>
    </p:spTree>
    <p:extLst>
      <p:ext uri="{BB962C8B-B14F-4D97-AF65-F5344CB8AC3E}">
        <p14:creationId xmlns:p14="http://schemas.microsoft.com/office/powerpoint/2010/main" val="1841564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435894" y="702156"/>
            <a:ext cx="8272212"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33D839-C06B-482D-9685-1B5125082530}"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04BBC-9C50-4F43-A02F-A6133AE4A87D}" type="slidenum">
              <a:rPr lang="en-US" smtClean="0"/>
              <a:t>‹#›</a:t>
            </a:fld>
            <a:endParaRPr lang="en-US" dirty="0"/>
          </a:p>
        </p:txBody>
      </p:sp>
    </p:spTree>
    <p:extLst>
      <p:ext uri="{BB962C8B-B14F-4D97-AF65-F5344CB8AC3E}">
        <p14:creationId xmlns:p14="http://schemas.microsoft.com/office/powerpoint/2010/main" val="804736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1" y="599725"/>
            <a:ext cx="2180113"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1" y="675727"/>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3" y="675727"/>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8"/>
            <a:ext cx="996106" cy="365125"/>
          </a:xfrm>
        </p:spPr>
        <p:txBody>
          <a:bodyPr/>
          <a:lstStyle>
            <a:lvl1pPr>
              <a:defRPr>
                <a:solidFill>
                  <a:schemeClr val="accent1">
                    <a:lumMod val="75000"/>
                    <a:lumOff val="25000"/>
                  </a:schemeClr>
                </a:solidFill>
              </a:defRPr>
            </a:lvl1pPr>
          </a:lstStyle>
          <a:p>
            <a:fld id="{1D33D839-C06B-482D-9685-1B5125082530}" type="datetimeFigureOut">
              <a:rPr lang="en-US" smtClean="0"/>
              <a:t>3/22/2023</a:t>
            </a:fld>
            <a:endParaRPr lang="en-US" dirty="0"/>
          </a:p>
        </p:txBody>
      </p:sp>
      <p:sp>
        <p:nvSpPr>
          <p:cNvPr id="5" name="Footer Placeholder 4"/>
          <p:cNvSpPr>
            <a:spLocks noGrp="1"/>
          </p:cNvSpPr>
          <p:nvPr>
            <p:ph type="ftr" sz="quarter" idx="11"/>
          </p:nvPr>
        </p:nvSpPr>
        <p:spPr>
          <a:xfrm>
            <a:off x="581193" y="5951812"/>
            <a:ext cx="5922209" cy="365125"/>
          </a:xfrm>
        </p:spPr>
        <p:txBody>
          <a:bodyPr/>
          <a:lstStyle/>
          <a:p>
            <a:endParaRPr lang="en-US" dirty="0"/>
          </a:p>
        </p:txBody>
      </p:sp>
      <p:sp>
        <p:nvSpPr>
          <p:cNvPr id="6" name="Slide Number Placeholder 5"/>
          <p:cNvSpPr>
            <a:spLocks noGrp="1"/>
          </p:cNvSpPr>
          <p:nvPr>
            <p:ph type="sldNum" sz="quarter" idx="12"/>
          </p:nvPr>
        </p:nvSpPr>
        <p:spPr>
          <a:xfrm>
            <a:off x="7834962" y="5956138"/>
            <a:ext cx="873146" cy="365125"/>
          </a:xfrm>
        </p:spPr>
        <p:txBody>
          <a:bodyPr/>
          <a:lstStyle>
            <a:lvl1pPr>
              <a:defRPr>
                <a:solidFill>
                  <a:schemeClr val="accent1">
                    <a:lumMod val="75000"/>
                    <a:lumOff val="25000"/>
                  </a:schemeClr>
                </a:solidFill>
              </a:defRPr>
            </a:lvl1pPr>
          </a:lstStyle>
          <a:p>
            <a:fld id="{DCB04BBC-9C50-4F43-A02F-A6133AE4A87D}" type="slidenum">
              <a:rPr lang="en-US" smtClean="0"/>
              <a:t>‹#›</a:t>
            </a:fld>
            <a:endParaRPr lang="en-US" dirty="0"/>
          </a:p>
        </p:txBody>
      </p:sp>
    </p:spTree>
    <p:extLst>
      <p:ext uri="{BB962C8B-B14F-4D97-AF65-F5344CB8AC3E}">
        <p14:creationId xmlns:p14="http://schemas.microsoft.com/office/powerpoint/2010/main" val="3755444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7" name="Rectangle 6"/>
          <p:cNvSpPr/>
          <p:nvPr/>
        </p:nvSpPr>
        <p:spPr>
          <a:xfrm>
            <a:off x="334900" y="3085765"/>
            <a:ext cx="8447150" cy="3304800"/>
          </a:xfrm>
          <a:prstGeom prst="rect">
            <a:avLst/>
          </a:prstGeom>
          <a:solidFill>
            <a:srgbClr val="720000"/>
          </a:solidFill>
          <a:ln>
            <a:solidFill>
              <a:srgbClr val="720000"/>
            </a:solid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2700">
                <a:solidFill>
                  <a:schemeClr val="accent1"/>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35895" y="2495450"/>
            <a:ext cx="8245160" cy="590321"/>
          </a:xfrm>
        </p:spPr>
        <p:txBody>
          <a:bodyPr anchor="t">
            <a:normAutofit/>
          </a:bodyPr>
          <a:lstStyle>
            <a:lvl1pPr marL="0" indent="0" algn="l">
              <a:buNone/>
              <a:defRPr sz="1200" cap="all">
                <a:solidFill>
                  <a:schemeClr val="accent2"/>
                </a:solidFill>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704463" y="5956142"/>
            <a:ext cx="2133600" cy="365125"/>
          </a:xfrm>
        </p:spPr>
        <p:txBody>
          <a:bodyPr/>
          <a:lstStyle>
            <a:lvl1pPr>
              <a:defRPr>
                <a:solidFill>
                  <a:schemeClr val="bg1"/>
                </a:solidFill>
              </a:defRPr>
            </a:lvl1pPr>
          </a:lstStyle>
          <a:p>
            <a:fld id="{1D33D839-C06B-482D-9685-1B5125082530}" type="datetimeFigureOut">
              <a:rPr lang="en-US" smtClean="0"/>
              <a:pPr/>
              <a:t>3/22/2023</a:t>
            </a:fld>
            <a:endParaRPr lang="en-US" dirty="0"/>
          </a:p>
        </p:txBody>
      </p:sp>
      <p:sp>
        <p:nvSpPr>
          <p:cNvPr id="5" name="Footer Placeholder 4"/>
          <p:cNvSpPr>
            <a:spLocks noGrp="1"/>
          </p:cNvSpPr>
          <p:nvPr>
            <p:ph type="ftr" sz="quarter" idx="11"/>
          </p:nvPr>
        </p:nvSpPr>
        <p:spPr>
          <a:xfrm>
            <a:off x="435895" y="5951816"/>
            <a:ext cx="5187908"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7918725" y="5956142"/>
            <a:ext cx="762330" cy="365125"/>
          </a:xfrm>
        </p:spPr>
        <p:txBody>
          <a:bodyPr/>
          <a:lstStyle>
            <a:lvl1pPr>
              <a:defRPr>
                <a:solidFill>
                  <a:schemeClr val="bg1"/>
                </a:solidFill>
              </a:defRPr>
            </a:lvl1pPr>
          </a:lstStyle>
          <a:p>
            <a:fld id="{DCB04BBC-9C50-4F43-A02F-A6133AE4A87D}" type="slidenum">
              <a:rPr lang="en-US" smtClean="0"/>
              <a:pPr/>
              <a:t>‹#›</a:t>
            </a:fld>
            <a:endParaRPr lang="en-US" dirty="0"/>
          </a:p>
        </p:txBody>
      </p:sp>
    </p:spTree>
    <p:extLst>
      <p:ext uri="{BB962C8B-B14F-4D97-AF65-F5344CB8AC3E}">
        <p14:creationId xmlns:p14="http://schemas.microsoft.com/office/powerpoint/2010/main" val="1562079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Rectangle 6"/>
          <p:cNvSpPr/>
          <p:nvPr/>
        </p:nvSpPr>
        <p:spPr>
          <a:xfrm>
            <a:off x="334900" y="3085765"/>
            <a:ext cx="8447150" cy="3304800"/>
          </a:xfrm>
          <a:prstGeom prst="rect">
            <a:avLst/>
          </a:prstGeom>
          <a:solidFill>
            <a:srgbClr val="720000"/>
          </a:solidFill>
          <a:ln>
            <a:solidFill>
              <a:srgbClr val="720000"/>
            </a:solid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2700">
                <a:solidFill>
                  <a:schemeClr val="accent1"/>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435895" y="2495450"/>
            <a:ext cx="8245160" cy="590321"/>
          </a:xfrm>
        </p:spPr>
        <p:txBody>
          <a:bodyPr anchor="t">
            <a:normAutofit/>
          </a:bodyPr>
          <a:lstStyle>
            <a:lvl1pPr marL="0" indent="0" algn="l">
              <a:buNone/>
              <a:defRPr sz="1200" cap="all">
                <a:solidFill>
                  <a:schemeClr val="accent2"/>
                </a:solidFill>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704463" y="5956142"/>
            <a:ext cx="2133600" cy="365125"/>
          </a:xfrm>
        </p:spPr>
        <p:txBody>
          <a:bodyPr/>
          <a:lstStyle>
            <a:lvl1pPr>
              <a:defRPr>
                <a:solidFill>
                  <a:schemeClr val="bg1"/>
                </a:solidFill>
              </a:defRPr>
            </a:lvl1pPr>
          </a:lstStyle>
          <a:p>
            <a:fld id="{1D33D839-C06B-482D-9685-1B5125082530}" type="datetimeFigureOut">
              <a:rPr lang="en-US" smtClean="0"/>
              <a:pPr/>
              <a:t>3/22/2023</a:t>
            </a:fld>
            <a:endParaRPr lang="en-US" dirty="0"/>
          </a:p>
        </p:txBody>
      </p:sp>
      <p:sp>
        <p:nvSpPr>
          <p:cNvPr id="5" name="Footer Placeholder 4"/>
          <p:cNvSpPr>
            <a:spLocks noGrp="1"/>
          </p:cNvSpPr>
          <p:nvPr>
            <p:ph type="ftr" sz="quarter" idx="11"/>
          </p:nvPr>
        </p:nvSpPr>
        <p:spPr>
          <a:xfrm>
            <a:off x="435895" y="5951816"/>
            <a:ext cx="5187908"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7918725" y="5956142"/>
            <a:ext cx="762330" cy="365125"/>
          </a:xfrm>
        </p:spPr>
        <p:txBody>
          <a:bodyPr/>
          <a:lstStyle>
            <a:lvl1pPr>
              <a:defRPr>
                <a:solidFill>
                  <a:schemeClr val="bg1"/>
                </a:solidFill>
              </a:defRPr>
            </a:lvl1pPr>
          </a:lstStyle>
          <a:p>
            <a:fld id="{DCB04BBC-9C50-4F43-A02F-A6133AE4A87D}" type="slidenum">
              <a:rPr lang="en-US" smtClean="0"/>
              <a:pPr/>
              <a:t>‹#›</a:t>
            </a:fld>
            <a:endParaRPr lang="en-US" dirty="0"/>
          </a:p>
        </p:txBody>
      </p:sp>
    </p:spTree>
    <p:extLst>
      <p:ext uri="{BB962C8B-B14F-4D97-AF65-F5344CB8AC3E}">
        <p14:creationId xmlns:p14="http://schemas.microsoft.com/office/powerpoint/2010/main" val="3087132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702156"/>
            <a:ext cx="8272212"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435895" y="2180497"/>
            <a:ext cx="8272211"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33D839-C06B-482D-9685-1B5125082530}"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18725" y="5956138"/>
            <a:ext cx="789381" cy="365125"/>
          </a:xfrm>
        </p:spPr>
        <p:txBody>
          <a:bodyPr/>
          <a:lstStyle/>
          <a:p>
            <a:fld id="{DCB04BBC-9C50-4F43-A02F-A6133AE4A87D}" type="slidenum">
              <a:rPr lang="en-US" smtClean="0"/>
              <a:t>‹#›</a:t>
            </a:fld>
            <a:endParaRPr lang="en-US" dirty="0"/>
          </a:p>
        </p:txBody>
      </p:sp>
    </p:spTree>
    <p:extLst>
      <p:ext uri="{BB962C8B-B14F-4D97-AF65-F5344CB8AC3E}">
        <p14:creationId xmlns:p14="http://schemas.microsoft.com/office/powerpoint/2010/main" val="3450019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335863" y="5141975"/>
            <a:ext cx="8468145"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3043911"/>
            <a:ext cx="8272211" cy="1497507"/>
          </a:xfrm>
        </p:spPr>
        <p:txBody>
          <a:bodyPr anchor="b">
            <a:normAutofit/>
          </a:bodyPr>
          <a:lstStyle>
            <a:lvl1pPr algn="l">
              <a:defRPr sz="27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D33D839-C06B-482D-9685-1B5125082530}" type="datetimeFigureOut">
              <a:rPr lang="en-US" smtClean="0"/>
              <a:t>3/22/2023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CB04BBC-9C50-4F43-A02F-A6133AE4A87D}" type="slidenum">
              <a:rPr lang="en-US" smtClean="0"/>
              <a:t>‹#›</a:t>
            </a:fld>
            <a:endParaRPr lang="en-US" dirty="0"/>
          </a:p>
        </p:txBody>
      </p:sp>
    </p:spTree>
    <p:extLst>
      <p:ext uri="{BB962C8B-B14F-4D97-AF65-F5344CB8AC3E}">
        <p14:creationId xmlns:p14="http://schemas.microsoft.com/office/powerpoint/2010/main" val="44036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729658"/>
            <a:ext cx="8272212"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35895" y="2228004"/>
            <a:ext cx="4066793"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1313" y="2228004"/>
            <a:ext cx="4066794"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33D839-C06B-482D-9685-1B5125082530}"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B04BBC-9C50-4F43-A02F-A6133AE4A87D}" type="slidenum">
              <a:rPr lang="en-US" smtClean="0"/>
              <a:t>‹#›</a:t>
            </a:fld>
            <a:endParaRPr lang="en-US" dirty="0"/>
          </a:p>
        </p:txBody>
      </p:sp>
    </p:spTree>
    <p:extLst>
      <p:ext uri="{BB962C8B-B14F-4D97-AF65-F5344CB8AC3E}">
        <p14:creationId xmlns:p14="http://schemas.microsoft.com/office/powerpoint/2010/main" val="407915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435895" y="729658"/>
            <a:ext cx="8272212"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5415" y="2250893"/>
            <a:ext cx="3815306" cy="536005"/>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35896" y="2926053"/>
            <a:ext cx="4044825"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2802" y="2250893"/>
            <a:ext cx="3815305" cy="553373"/>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63282" y="2926053"/>
            <a:ext cx="4044825"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33D839-C06B-482D-9685-1B5125082530}" type="datetimeFigureOut">
              <a:rPr lang="en-US" smtClean="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B04BBC-9C50-4F43-A02F-A6133AE4A87D}" type="slidenum">
              <a:rPr lang="en-US" smtClean="0"/>
              <a:t>‹#›</a:t>
            </a:fld>
            <a:endParaRPr lang="en-US" dirty="0"/>
          </a:p>
        </p:txBody>
      </p:sp>
    </p:spTree>
    <p:extLst>
      <p:ext uri="{BB962C8B-B14F-4D97-AF65-F5344CB8AC3E}">
        <p14:creationId xmlns:p14="http://schemas.microsoft.com/office/powerpoint/2010/main" val="305781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330512"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431921" y="729658"/>
            <a:ext cx="8272212"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33D839-C06B-482D-9685-1B5125082530}" type="datetimeFigureOut">
              <a:rPr lang="en-US" smtClean="0"/>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B04BBC-9C50-4F43-A02F-A6133AE4A87D}" type="slidenum">
              <a:rPr lang="en-US" smtClean="0"/>
              <a:t>‹#›</a:t>
            </a:fld>
            <a:endParaRPr lang="en-US" dirty="0"/>
          </a:p>
        </p:txBody>
      </p:sp>
    </p:spTree>
    <p:extLst>
      <p:ext uri="{BB962C8B-B14F-4D97-AF65-F5344CB8AC3E}">
        <p14:creationId xmlns:p14="http://schemas.microsoft.com/office/powerpoint/2010/main" val="4172234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3D839-C06B-482D-9685-1B5125082530}"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B04BBC-9C50-4F43-A02F-A6133AE4A87D}" type="slidenum">
              <a:rPr lang="en-US" smtClean="0"/>
              <a:t>‹#›</a:t>
            </a:fld>
            <a:endParaRPr lang="en-US" dirty="0"/>
          </a:p>
        </p:txBody>
      </p:sp>
    </p:spTree>
    <p:extLst>
      <p:ext uri="{BB962C8B-B14F-4D97-AF65-F5344CB8AC3E}">
        <p14:creationId xmlns:p14="http://schemas.microsoft.com/office/powerpoint/2010/main" val="139484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335863" y="5141973"/>
            <a:ext cx="847365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5262296"/>
            <a:ext cx="3682084" cy="689514"/>
          </a:xfrm>
        </p:spPr>
        <p:txBody>
          <a:bodyPr anchor="ctr"/>
          <a:lstStyle>
            <a:lvl1pPr algn="l">
              <a:defRPr sz="15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335862" y="601200"/>
            <a:ext cx="8469630" cy="420480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8" y="5262297"/>
            <a:ext cx="4402490" cy="689515"/>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D33D839-C06B-482D-9685-1B5125082530}" type="datetimeFigureOut">
              <a:rPr lang="en-US" smtClean="0"/>
              <a:pPr/>
              <a:t>3/22/2023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CB04BBC-9C50-4F43-A02F-A6133AE4A87D}" type="slidenum">
              <a:rPr lang="en-US" smtClean="0"/>
              <a:pPr/>
              <a:t>‹#›</a:t>
            </a:fld>
            <a:endParaRPr lang="en-US" dirty="0"/>
          </a:p>
        </p:txBody>
      </p:sp>
    </p:spTree>
    <p:extLst>
      <p:ext uri="{BB962C8B-B14F-4D97-AF65-F5344CB8AC3E}">
        <p14:creationId xmlns:p14="http://schemas.microsoft.com/office/powerpoint/2010/main" val="62661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895" y="4693389"/>
            <a:ext cx="8272212" cy="566738"/>
          </a:xfrm>
        </p:spPr>
        <p:txBody>
          <a:bodyPr anchor="b">
            <a:normAutofit/>
          </a:bodyPr>
          <a:lstStyle>
            <a:lvl1pPr algn="l">
              <a:defRPr sz="18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35863" y="599725"/>
            <a:ext cx="8468144" cy="3557252"/>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435894" y="5260128"/>
            <a:ext cx="8272213" cy="598671"/>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1D33D839-C06B-482D-9685-1B5125082530}"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B04BBC-9C50-4F43-A02F-A6133AE4A87D}" type="slidenum">
              <a:rPr lang="en-US" smtClean="0"/>
              <a:t>‹#›</a:t>
            </a:fld>
            <a:endParaRPr lang="en-US" dirty="0"/>
          </a:p>
        </p:txBody>
      </p:sp>
    </p:spTree>
    <p:extLst>
      <p:ext uri="{BB962C8B-B14F-4D97-AF65-F5344CB8AC3E}">
        <p14:creationId xmlns:p14="http://schemas.microsoft.com/office/powerpoint/2010/main" val="1633891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5956138"/>
            <a:ext cx="2133599" cy="365125"/>
          </a:xfrm>
          <a:prstGeom prst="rect">
            <a:avLst/>
          </a:prstGeom>
        </p:spPr>
        <p:txBody>
          <a:bodyPr vert="horz" lIns="91440" tIns="45720" rIns="91440" bIns="45720" rtlCol="0" anchor="ctr"/>
          <a:lstStyle>
            <a:lvl1pPr algn="r">
              <a:defRPr sz="675">
                <a:solidFill>
                  <a:schemeClr val="accent2"/>
                </a:solidFill>
              </a:defRPr>
            </a:lvl1pPr>
          </a:lstStyle>
          <a:p>
            <a:fld id="{1D33D839-C06B-482D-9685-1B5125082530}" type="datetimeFigureOut">
              <a:rPr lang="en-US" smtClean="0"/>
              <a:t>3/22/2023</a:t>
            </a:fld>
            <a:endParaRPr lang="en-US" dirty="0"/>
          </a:p>
        </p:txBody>
      </p:sp>
      <p:sp>
        <p:nvSpPr>
          <p:cNvPr id="5" name="Footer Placeholder 4"/>
          <p:cNvSpPr>
            <a:spLocks noGrp="1"/>
          </p:cNvSpPr>
          <p:nvPr>
            <p:ph type="ftr" sz="quarter" idx="3"/>
          </p:nvPr>
        </p:nvSpPr>
        <p:spPr>
          <a:xfrm>
            <a:off x="435894" y="5951812"/>
            <a:ext cx="5187908" cy="365125"/>
          </a:xfrm>
          <a:prstGeom prst="rect">
            <a:avLst/>
          </a:prstGeom>
        </p:spPr>
        <p:txBody>
          <a:bodyPr vert="horz" lIns="91440" tIns="45720" rIns="91440" bIns="45720" rtlCol="0" anchor="ctr"/>
          <a:lstStyle>
            <a:lvl1pPr algn="l">
              <a:defRPr sz="675"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918725" y="5956138"/>
            <a:ext cx="789383" cy="365125"/>
          </a:xfrm>
          <a:prstGeom prst="rect">
            <a:avLst/>
          </a:prstGeom>
        </p:spPr>
        <p:txBody>
          <a:bodyPr vert="horz" lIns="91440" tIns="45720" rIns="91440" bIns="45720" rtlCol="0" anchor="ctr"/>
          <a:lstStyle>
            <a:lvl1pPr algn="r">
              <a:defRPr sz="675">
                <a:solidFill>
                  <a:schemeClr val="accent2"/>
                </a:solidFill>
              </a:defRPr>
            </a:lvl1pPr>
          </a:lstStyle>
          <a:p>
            <a:fld id="{DCB04BBC-9C50-4F43-A02F-A6133AE4A87D}" type="slidenum">
              <a:rPr lang="en-US" smtClean="0"/>
              <a:t>‹#›</a:t>
            </a:fld>
            <a:endParaRPr lang="en-US" dirty="0"/>
          </a:p>
        </p:txBody>
      </p:sp>
      <p:sp>
        <p:nvSpPr>
          <p:cNvPr id="9" name="Rectangle 8"/>
          <p:cNvSpPr/>
          <p:nvPr/>
        </p:nvSpPr>
        <p:spPr>
          <a:xfrm>
            <a:off x="334901"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794939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661" r:id="rId13"/>
  </p:sldLayoutIdLst>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irs.siu.edu/interactive-factboo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hyperlink" Target="https://siusystem.edu/academic-affairs/reports.shtml" TargetMode="Externa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bhe.org/assets/files/ProgramReviewGuidelines.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apap@siu.edu"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eforms.siu.edu/siuforms/forms/hro1070.pdf" TargetMode="External"/><Relationship Id="rId2" Type="http://schemas.openxmlformats.org/officeDocument/2006/relationships/hyperlink" Target="https://eforms.siu.edu/siuforms/info/acp0302.php" TargetMode="External"/><Relationship Id="rId1" Type="http://schemas.openxmlformats.org/officeDocument/2006/relationships/slideLayout" Target="../slideLayouts/slideLayout2.xml"/><Relationship Id="rId5" Type="http://schemas.openxmlformats.org/officeDocument/2006/relationships/hyperlink" Target="https://eforms.siu.edu/siuforms/forms/prc0400.pdf" TargetMode="External"/><Relationship Id="rId4" Type="http://schemas.openxmlformats.org/officeDocument/2006/relationships/hyperlink" Target="https://procurement.siu.edu/_common/documents/forms/w9.pdf"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pvcaa.siu.edu/associate-academic-programs/program-review/"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apap@siu.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1905" y="699545"/>
            <a:ext cx="7003997" cy="558579"/>
          </a:xfrm>
        </p:spPr>
        <p:txBody>
          <a:bodyPr>
            <a:normAutofit fontScale="90000"/>
          </a:bodyPr>
          <a:lstStyle/>
          <a:p>
            <a:r>
              <a:rPr lang="en-US" dirty="0"/>
              <a:t>Program Review &amp; Center/Institute Review</a:t>
            </a:r>
          </a:p>
        </p:txBody>
      </p:sp>
      <p:sp>
        <p:nvSpPr>
          <p:cNvPr id="3" name="Subtitle 2"/>
          <p:cNvSpPr>
            <a:spLocks noGrp="1"/>
          </p:cNvSpPr>
          <p:nvPr>
            <p:ph type="subTitle" idx="1"/>
          </p:nvPr>
        </p:nvSpPr>
        <p:spPr>
          <a:xfrm>
            <a:off x="1341905" y="1332939"/>
            <a:ext cx="4668121" cy="590321"/>
          </a:xfrm>
        </p:spPr>
        <p:txBody>
          <a:bodyPr>
            <a:normAutofit/>
          </a:bodyPr>
          <a:lstStyle/>
          <a:p>
            <a:r>
              <a:rPr lang="en-US" dirty="0">
                <a:solidFill>
                  <a:schemeClr val="bg2">
                    <a:lumMod val="50000"/>
                  </a:schemeClr>
                </a:solidFill>
              </a:rPr>
              <a:t>SOUTHERN ILLINOIS UNIVERSITY Carbondale</a:t>
            </a:r>
          </a:p>
          <a:p>
            <a:r>
              <a:rPr lang="en-US" dirty="0">
                <a:solidFill>
                  <a:schemeClr val="bg2">
                    <a:lumMod val="50000"/>
                  </a:schemeClr>
                </a:solidFill>
              </a:rPr>
              <a:t>Office of associate provost for academic programs</a:t>
            </a:r>
          </a:p>
        </p:txBody>
      </p:sp>
    </p:spTree>
    <p:extLst>
      <p:ext uri="{BB962C8B-B14F-4D97-AF65-F5344CB8AC3E}">
        <p14:creationId xmlns:p14="http://schemas.microsoft.com/office/powerpoint/2010/main" val="2353394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Centers/Institutes: Writing the self-study</a:t>
            </a:r>
          </a:p>
        </p:txBody>
      </p:sp>
      <p:sp>
        <p:nvSpPr>
          <p:cNvPr id="3" name="Content Placeholder 2"/>
          <p:cNvSpPr>
            <a:spLocks noGrp="1"/>
          </p:cNvSpPr>
          <p:nvPr>
            <p:ph idx="1"/>
          </p:nvPr>
        </p:nvSpPr>
        <p:spPr>
          <a:xfrm>
            <a:off x="435895" y="2180497"/>
            <a:ext cx="8272211" cy="4428121"/>
          </a:xfrm>
        </p:spPr>
        <p:txBody>
          <a:bodyPr>
            <a:normAutofit/>
          </a:bodyPr>
          <a:lstStyle/>
          <a:p>
            <a:r>
              <a:rPr lang="en-US" dirty="0"/>
              <a:t>Annual reports are submitted to the Office of the Vice Chancellor for Research</a:t>
            </a:r>
          </a:p>
          <a:p>
            <a:pPr lvl="1"/>
            <a:r>
              <a:rPr lang="en-US" dirty="0"/>
              <a:t>Brief overview of program</a:t>
            </a:r>
          </a:p>
          <a:p>
            <a:pPr lvl="1"/>
            <a:r>
              <a:rPr lang="en-US" dirty="0"/>
              <a:t>Advisory board</a:t>
            </a:r>
          </a:p>
          <a:p>
            <a:pPr lvl="1"/>
            <a:r>
              <a:rPr lang="en-US" dirty="0"/>
              <a:t>Performance measures</a:t>
            </a:r>
          </a:p>
          <a:p>
            <a:pPr lvl="1"/>
            <a:r>
              <a:rPr lang="en-US" dirty="0"/>
              <a:t>Changes since last review</a:t>
            </a:r>
          </a:p>
          <a:p>
            <a:pPr lvl="1"/>
            <a:r>
              <a:rPr lang="en-US" dirty="0"/>
              <a:t>Organizational effectiveness</a:t>
            </a:r>
          </a:p>
          <a:p>
            <a:pPr lvl="1"/>
            <a:r>
              <a:rPr lang="en-US" dirty="0"/>
              <a:t>Major activities</a:t>
            </a:r>
          </a:p>
          <a:p>
            <a:pPr lvl="1"/>
            <a:r>
              <a:rPr lang="en-US" dirty="0"/>
              <a:t>Revenue and annual expenditures</a:t>
            </a:r>
          </a:p>
          <a:p>
            <a:pPr lvl="1"/>
            <a:r>
              <a:rPr lang="en-US" dirty="0"/>
              <a:t>Facilities</a:t>
            </a:r>
          </a:p>
          <a:p>
            <a:pPr lvl="1"/>
            <a:endParaRPr lang="en-US" dirty="0"/>
          </a:p>
          <a:p>
            <a:pPr lvl="1"/>
            <a:endParaRPr lang="en-US" dirty="0"/>
          </a:p>
          <a:p>
            <a:pPr lvl="1"/>
            <a:endParaRPr lang="en-US" dirty="0"/>
          </a:p>
          <a:p>
            <a:pPr marL="243000" lvl="1" indent="0">
              <a:buNone/>
            </a:pPr>
            <a:endParaRPr lang="en-US" dirty="0"/>
          </a:p>
        </p:txBody>
      </p:sp>
      <p:graphicFrame>
        <p:nvGraphicFramePr>
          <p:cNvPr id="4" name="Diagram 3"/>
          <p:cNvGraphicFramePr/>
          <p:nvPr>
            <p:extLst>
              <p:ext uri="{D42A27DB-BD31-4B8C-83A1-F6EECF244321}">
                <p14:modId xmlns:p14="http://schemas.microsoft.com/office/powerpoint/2010/main" val="1696818937"/>
              </p:ext>
            </p:extLst>
          </p:nvPr>
        </p:nvGraphicFramePr>
        <p:xfrm>
          <a:off x="4572000" y="2601882"/>
          <a:ext cx="3749040" cy="2552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4561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EAB6E-6A4B-8BB6-EF40-981E97F857A5}"/>
              </a:ext>
            </a:extLst>
          </p:cNvPr>
          <p:cNvSpPr>
            <a:spLocks noGrp="1"/>
          </p:cNvSpPr>
          <p:nvPr>
            <p:ph type="title"/>
          </p:nvPr>
        </p:nvSpPr>
        <p:spPr/>
        <p:txBody>
          <a:bodyPr/>
          <a:lstStyle/>
          <a:p>
            <a:r>
              <a:rPr lang="en-US" dirty="0"/>
              <a:t>Programs: Writing the Self-Study</a:t>
            </a:r>
          </a:p>
        </p:txBody>
      </p:sp>
      <p:sp>
        <p:nvSpPr>
          <p:cNvPr id="3" name="Content Placeholder 2">
            <a:extLst>
              <a:ext uri="{FF2B5EF4-FFF2-40B4-BE49-F238E27FC236}">
                <a16:creationId xmlns:a16="http://schemas.microsoft.com/office/drawing/2014/main" id="{6ACB1823-392E-B2B7-EC98-8AD17036685A}"/>
              </a:ext>
            </a:extLst>
          </p:cNvPr>
          <p:cNvSpPr>
            <a:spLocks noGrp="1"/>
          </p:cNvSpPr>
          <p:nvPr>
            <p:ph idx="1"/>
          </p:nvPr>
        </p:nvSpPr>
        <p:spPr/>
        <p:txBody>
          <a:bodyPr>
            <a:normAutofit fontScale="85000" lnSpcReduction="20000"/>
          </a:bodyPr>
          <a:lstStyle/>
          <a:p>
            <a:pPr marL="0" marR="0" indent="0">
              <a:lnSpc>
                <a:spcPct val="107000"/>
              </a:lnSpc>
              <a:spcBef>
                <a:spcPts val="1200"/>
              </a:spcBef>
              <a:spcAft>
                <a:spcPts val="1200"/>
              </a:spcAft>
              <a:buNone/>
            </a:pPr>
            <a:r>
              <a:rPr lang="en-US" sz="1800" b="1" u="sng" kern="0"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rPr>
              <a:t>Overview</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Provide a brief overview of the program (e.g., the year the program was started, the number of faculty and staff, delivery methods, other degrees offered in the school).</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Provide an overview of how the student learning outcomes map to the program goals, which in turn map to the program and university mission. </a:t>
            </a:r>
          </a:p>
          <a:p>
            <a:pPr marL="0" marR="0" indent="0">
              <a:lnSpc>
                <a:spcPct val="107000"/>
              </a:lnSpc>
              <a:spcBef>
                <a:spcPts val="600"/>
              </a:spcBef>
              <a:spcAft>
                <a:spcPts val="600"/>
              </a:spcAft>
              <a:buNone/>
            </a:pPr>
            <a:r>
              <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Mission:</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Depending on the structure of your academic unit, the mission may be at the school level.  </a:t>
            </a:r>
          </a:p>
          <a:p>
            <a:pPr marL="0" marR="0" indent="0">
              <a:lnSpc>
                <a:spcPct val="107000"/>
              </a:lnSpc>
              <a:spcBef>
                <a:spcPts val="600"/>
              </a:spcBef>
              <a:spcAft>
                <a:spcPts val="600"/>
              </a:spcAft>
              <a:buNone/>
            </a:pPr>
            <a:r>
              <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Goals:</a:t>
            </a:r>
          </a:p>
          <a:p>
            <a:pPr marL="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Depending on the structure of your academic unit, the goals may be at the school level.   </a:t>
            </a:r>
          </a:p>
          <a:p>
            <a:pPr marL="0" marR="0" indent="0">
              <a:lnSpc>
                <a:spcPct val="107000"/>
              </a:lnSpc>
              <a:spcBef>
                <a:spcPts val="600"/>
              </a:spcBef>
              <a:spcAft>
                <a:spcPts val="600"/>
              </a:spcAft>
              <a:buNone/>
            </a:pPr>
            <a:r>
              <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Student Learning Outcomes:</a:t>
            </a:r>
          </a:p>
          <a:p>
            <a:pPr marL="0" indent="0">
              <a:lnSpc>
                <a:spcPct val="107000"/>
              </a:lnSpc>
              <a:spcBef>
                <a:spcPts val="600"/>
              </a:spcBef>
              <a:spcAft>
                <a:spcPts val="6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student learning outcomes should be at the program level.</a:t>
            </a:r>
            <a:endPar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99989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5108A-B9F2-B43C-3CE6-FBB31B7929C0}"/>
              </a:ext>
            </a:extLst>
          </p:cNvPr>
          <p:cNvSpPr>
            <a:spLocks noGrp="1"/>
          </p:cNvSpPr>
          <p:nvPr>
            <p:ph type="title"/>
          </p:nvPr>
        </p:nvSpPr>
        <p:spPr/>
        <p:txBody>
          <a:bodyPr/>
          <a:lstStyle/>
          <a:p>
            <a:r>
              <a:rPr lang="en-US" dirty="0"/>
              <a:t>Programs: Writing the self-study</a:t>
            </a:r>
          </a:p>
        </p:txBody>
      </p:sp>
      <p:sp>
        <p:nvSpPr>
          <p:cNvPr id="3" name="Content Placeholder 2">
            <a:extLst>
              <a:ext uri="{FF2B5EF4-FFF2-40B4-BE49-F238E27FC236}">
                <a16:creationId xmlns:a16="http://schemas.microsoft.com/office/drawing/2014/main" id="{FAB4D552-B382-4CE6-7B63-BDAD0A4A5336}"/>
              </a:ext>
            </a:extLst>
          </p:cNvPr>
          <p:cNvSpPr>
            <a:spLocks noGrp="1"/>
          </p:cNvSpPr>
          <p:nvPr>
            <p:ph idx="1"/>
          </p:nvPr>
        </p:nvSpPr>
        <p:spPr/>
        <p:txBody>
          <a:bodyPr>
            <a:normAutofit fontScale="92500" lnSpcReduction="20000"/>
          </a:bodyPr>
          <a:lstStyle/>
          <a:p>
            <a:pPr marL="0" marR="0" indent="0">
              <a:lnSpc>
                <a:spcPct val="107000"/>
              </a:lnSpc>
              <a:spcBef>
                <a:spcPts val="1200"/>
              </a:spcBef>
              <a:spcAft>
                <a:spcPts val="1200"/>
              </a:spcAft>
              <a:buNone/>
            </a:pPr>
            <a:r>
              <a:rPr lang="en-US" sz="1800" b="1" u="sng" kern="0"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rPr>
              <a:t>Points of Pride</a:t>
            </a: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In this section, provide rankings, awards, or notable scholarship and achievements of your faculty, program, and students.</a:t>
            </a:r>
          </a:p>
          <a:p>
            <a:pPr marL="0" marR="0" indent="0">
              <a:lnSpc>
                <a:spcPct val="107000"/>
              </a:lnSpc>
              <a:spcBef>
                <a:spcPts val="1200"/>
              </a:spcBef>
              <a:spcAft>
                <a:spcPts val="1200"/>
              </a:spcAft>
              <a:buNone/>
            </a:pPr>
            <a:r>
              <a:rPr lang="en-US" sz="1800" b="1" u="sng" kern="0"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rPr>
              <a:t>Overview of Assessment and Continuous Improvement </a:t>
            </a:r>
          </a:p>
          <a:p>
            <a:pPr marL="0" marR="0" indent="0">
              <a:lnSpc>
                <a:spcPct val="107000"/>
              </a:lnSpc>
              <a:spcBef>
                <a:spcPts val="0"/>
              </a:spcBef>
              <a:spcAft>
                <a:spcPts val="80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Provide an overview of the assessment and continuous improvement process that includes: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Assessment tools used</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Timeline of assessment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Constituencies involved (faculty, students, graduates, employers, and/or advisory boards)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Mapping of program goals, student learning outcomes, and curriculum (this is a required component your program’s required assessment plan)</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Assessment of on-line/off-campus courses (if applicable)</a:t>
            </a:r>
          </a:p>
        </p:txBody>
      </p:sp>
    </p:spTree>
    <p:extLst>
      <p:ext uri="{BB962C8B-B14F-4D97-AF65-F5344CB8AC3E}">
        <p14:creationId xmlns:p14="http://schemas.microsoft.com/office/powerpoint/2010/main" val="2923794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513B-708F-63FA-B608-1A8432363243}"/>
              </a:ext>
            </a:extLst>
          </p:cNvPr>
          <p:cNvSpPr>
            <a:spLocks noGrp="1"/>
          </p:cNvSpPr>
          <p:nvPr>
            <p:ph type="title"/>
          </p:nvPr>
        </p:nvSpPr>
        <p:spPr/>
        <p:txBody>
          <a:bodyPr/>
          <a:lstStyle/>
          <a:p>
            <a:r>
              <a:rPr lang="en-US" dirty="0"/>
              <a:t>Programs: Writing the self-study</a:t>
            </a:r>
          </a:p>
        </p:txBody>
      </p:sp>
      <p:sp>
        <p:nvSpPr>
          <p:cNvPr id="3" name="Content Placeholder 2">
            <a:extLst>
              <a:ext uri="{FF2B5EF4-FFF2-40B4-BE49-F238E27FC236}">
                <a16:creationId xmlns:a16="http://schemas.microsoft.com/office/drawing/2014/main" id="{29EF0A35-3162-A703-79E5-869350BF4860}"/>
              </a:ext>
            </a:extLst>
          </p:cNvPr>
          <p:cNvSpPr>
            <a:spLocks noGrp="1"/>
          </p:cNvSpPr>
          <p:nvPr>
            <p:ph idx="1"/>
          </p:nvPr>
        </p:nvSpPr>
        <p:spPr/>
        <p:txBody>
          <a:bodyPr/>
          <a:lstStyle/>
          <a:p>
            <a:pPr marL="0" marR="0" indent="0">
              <a:lnSpc>
                <a:spcPct val="107000"/>
              </a:lnSpc>
              <a:spcBef>
                <a:spcPts val="1200"/>
              </a:spcBef>
              <a:spcAft>
                <a:spcPts val="1200"/>
              </a:spcAft>
              <a:buNone/>
            </a:pPr>
            <a:r>
              <a:rPr lang="en-US" sz="1800" b="1" u="sng" kern="0"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rPr>
              <a:t>Curriculum and Program Changes Since Last Program Review</a:t>
            </a:r>
            <a:r>
              <a:rPr lang="en-US" sz="1800" b="1" kern="0"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Include a summary of the assessment data supporting these changes.</a:t>
            </a:r>
          </a:p>
          <a:p>
            <a:pPr marL="0" marR="0" indent="0">
              <a:lnSpc>
                <a:spcPct val="107000"/>
              </a:lnSpc>
              <a:spcBef>
                <a:spcPts val="1200"/>
              </a:spcBef>
              <a:spcAft>
                <a:spcPts val="1200"/>
              </a:spcAft>
              <a:buNone/>
            </a:pPr>
            <a:r>
              <a:rPr lang="en-US" sz="1800" b="1" u="sng" kern="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Faculty</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List of faculty, including NTT</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Identify area of expertise and courses taught over last academic year.</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Report changes in faculty since last review (tenure, promotion, resignation/retirement, new hires, etc.).  Provide an overview of the impact of these changes.</a:t>
            </a:r>
          </a:p>
          <a:p>
            <a:pPr marL="0" indent="0">
              <a:buNone/>
            </a:pPr>
            <a:endParaRPr lang="en-US" dirty="0"/>
          </a:p>
        </p:txBody>
      </p:sp>
    </p:spTree>
    <p:extLst>
      <p:ext uri="{BB962C8B-B14F-4D97-AF65-F5344CB8AC3E}">
        <p14:creationId xmlns:p14="http://schemas.microsoft.com/office/powerpoint/2010/main" val="2700461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AEAFB-C705-2CFE-06DF-F28CF45B7AE2}"/>
              </a:ext>
            </a:extLst>
          </p:cNvPr>
          <p:cNvSpPr>
            <a:spLocks noGrp="1"/>
          </p:cNvSpPr>
          <p:nvPr>
            <p:ph type="title"/>
          </p:nvPr>
        </p:nvSpPr>
        <p:spPr/>
        <p:txBody>
          <a:bodyPr/>
          <a:lstStyle/>
          <a:p>
            <a:r>
              <a:rPr lang="en-US" dirty="0"/>
              <a:t>Programs: Writing the self-study</a:t>
            </a:r>
          </a:p>
        </p:txBody>
      </p:sp>
      <p:sp>
        <p:nvSpPr>
          <p:cNvPr id="3" name="Content Placeholder 2">
            <a:extLst>
              <a:ext uri="{FF2B5EF4-FFF2-40B4-BE49-F238E27FC236}">
                <a16:creationId xmlns:a16="http://schemas.microsoft.com/office/drawing/2014/main" id="{8080EBCE-C125-D9BE-F05C-57336C8F98EA}"/>
              </a:ext>
            </a:extLst>
          </p:cNvPr>
          <p:cNvSpPr>
            <a:spLocks noGrp="1"/>
          </p:cNvSpPr>
          <p:nvPr>
            <p:ph idx="1"/>
          </p:nvPr>
        </p:nvSpPr>
        <p:spPr>
          <a:xfrm>
            <a:off x="435895" y="2180497"/>
            <a:ext cx="8272211" cy="3678303"/>
          </a:xfrm>
        </p:spPr>
        <p:txBody>
          <a:bodyPr>
            <a:normAutofit fontScale="85000" lnSpcReduction="10000"/>
          </a:bodyPr>
          <a:lstStyle/>
          <a:p>
            <a:pPr marL="0" marR="0" indent="0">
              <a:lnSpc>
                <a:spcPct val="107000"/>
              </a:lnSpc>
              <a:spcBef>
                <a:spcPts val="1200"/>
              </a:spcBef>
              <a:spcAft>
                <a:spcPts val="1200"/>
              </a:spcAft>
              <a:buNone/>
            </a:pPr>
            <a:r>
              <a:rPr lang="en-US" sz="1800" b="1" u="sng" kern="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Research, Scholarship and Creative Activities</a:t>
            </a:r>
            <a:endParaRPr lang="en-US" sz="1800" b="1" kern="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Report and analyze recent three years (at a minimum). Programs are encouraged to use Activity Insight.  The Office of the Vice Chancellor for Research provides support and access to this platform.</a:t>
            </a:r>
          </a:p>
          <a:p>
            <a:pPr marL="0" marR="0" indent="0">
              <a:lnSpc>
                <a:spcPct val="107000"/>
              </a:lnSpc>
              <a:spcBef>
                <a:spcPts val="1200"/>
              </a:spcBef>
              <a:spcAft>
                <a:spcPts val="1200"/>
              </a:spcAft>
              <a:buNone/>
            </a:pPr>
            <a:r>
              <a:rPr lang="en-US" sz="1800" b="1" u="sng" kern="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Cost Study Data</a:t>
            </a:r>
            <a:endParaRPr lang="en-US" sz="1800" b="1" kern="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Data will be provided by the APAP office. </a:t>
            </a: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indent="0">
              <a:lnSpc>
                <a:spcPct val="107000"/>
              </a:lnSpc>
              <a:spcBef>
                <a:spcPts val="1200"/>
              </a:spcBef>
              <a:spcAft>
                <a:spcPts val="1200"/>
              </a:spcAft>
              <a:buNone/>
            </a:pPr>
            <a:r>
              <a:rPr lang="en-US" sz="1800" b="1" u="sng" kern="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Enrollment, Graduation, and Placement Data</a:t>
            </a:r>
            <a:endParaRPr lang="en-US" sz="1800" b="1" kern="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Report and summarize recent three years (at a minimum).</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Enrollment and graduation data:  Interactive Factbook (</a:t>
            </a:r>
            <a:r>
              <a:rPr lang="en-US" sz="1800" u="sng"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https://irs.siu.edu/interactive-factbook/</a:t>
            </a: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Placement data is from various sources depending on the program (exit interview, LinkedIn, SIUC Career Services)</a:t>
            </a:r>
          </a:p>
        </p:txBody>
      </p:sp>
    </p:spTree>
    <p:extLst>
      <p:ext uri="{BB962C8B-B14F-4D97-AF65-F5344CB8AC3E}">
        <p14:creationId xmlns:p14="http://schemas.microsoft.com/office/powerpoint/2010/main" val="1159076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44FD0-6B63-4FA9-0EB0-3F9319586D57}"/>
              </a:ext>
            </a:extLst>
          </p:cNvPr>
          <p:cNvSpPr>
            <a:spLocks noGrp="1"/>
          </p:cNvSpPr>
          <p:nvPr>
            <p:ph type="title"/>
          </p:nvPr>
        </p:nvSpPr>
        <p:spPr/>
        <p:txBody>
          <a:bodyPr/>
          <a:lstStyle/>
          <a:p>
            <a:r>
              <a:rPr lang="en-US" dirty="0"/>
              <a:t>Programs: Writing the self-study</a:t>
            </a:r>
          </a:p>
        </p:txBody>
      </p:sp>
      <p:sp>
        <p:nvSpPr>
          <p:cNvPr id="3" name="Content Placeholder 2">
            <a:extLst>
              <a:ext uri="{FF2B5EF4-FFF2-40B4-BE49-F238E27FC236}">
                <a16:creationId xmlns:a16="http://schemas.microsoft.com/office/drawing/2014/main" id="{702AD08C-06F9-C583-8F9B-374E9920C8CF}"/>
              </a:ext>
            </a:extLst>
          </p:cNvPr>
          <p:cNvSpPr>
            <a:spLocks noGrp="1"/>
          </p:cNvSpPr>
          <p:nvPr>
            <p:ph idx="1"/>
          </p:nvPr>
        </p:nvSpPr>
        <p:spPr/>
        <p:txBody>
          <a:bodyPr/>
          <a:lstStyle/>
          <a:p>
            <a:pPr marL="0" marR="0" indent="0">
              <a:lnSpc>
                <a:spcPct val="107000"/>
              </a:lnSpc>
              <a:spcBef>
                <a:spcPts val="1200"/>
              </a:spcBef>
              <a:spcAft>
                <a:spcPts val="1200"/>
              </a:spcAft>
              <a:buNone/>
            </a:pPr>
            <a:r>
              <a:rPr lang="en-US" sz="1800" b="1" u="sng" kern="0"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rPr>
              <a:t>Surveys and Questionnaires </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Report and analyze the results of Student Exit Surveys, Alumni Surveys and/or Employer Surveys (including internships and co-op). How have the results been used for continuous improvement of the program?</a:t>
            </a:r>
          </a:p>
          <a:p>
            <a:pPr marL="0" marR="0" indent="0">
              <a:lnSpc>
                <a:spcPct val="107000"/>
              </a:lnSpc>
              <a:spcBef>
                <a:spcPts val="0"/>
              </a:spcBef>
              <a:spcAft>
                <a:spcPts val="800"/>
              </a:spcAft>
              <a:buNone/>
            </a:pPr>
            <a:r>
              <a:rPr lang="en-US" sz="1800" b="1" u="sng" kern="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Facilities</a:t>
            </a:r>
          </a:p>
          <a:p>
            <a:pPr marL="0" indent="0">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Briefly describe teaching labs, studios, and classrooms. Are there special features that are unique to the program? Are the facilities adequate? Does the program have a plan in place for acquiring new equipment, maintaining current facilities, or improving the student learning environment? </a:t>
            </a:r>
            <a:endParaRPr lang="en-US" dirty="0">
              <a:solidFill>
                <a:schemeClr val="tx1"/>
              </a:solidFill>
            </a:endParaRPr>
          </a:p>
        </p:txBody>
      </p:sp>
    </p:spTree>
    <p:extLst>
      <p:ext uri="{BB962C8B-B14F-4D97-AF65-F5344CB8AC3E}">
        <p14:creationId xmlns:p14="http://schemas.microsoft.com/office/powerpoint/2010/main" val="4136119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34F6-B141-634A-7C60-5872008B95CA}"/>
              </a:ext>
            </a:extLst>
          </p:cNvPr>
          <p:cNvSpPr>
            <a:spLocks noGrp="1"/>
          </p:cNvSpPr>
          <p:nvPr>
            <p:ph type="title"/>
          </p:nvPr>
        </p:nvSpPr>
        <p:spPr/>
        <p:txBody>
          <a:bodyPr/>
          <a:lstStyle/>
          <a:p>
            <a:r>
              <a:rPr lang="en-US" dirty="0"/>
              <a:t>Programs: Writing the self-study</a:t>
            </a:r>
          </a:p>
        </p:txBody>
      </p:sp>
      <p:sp>
        <p:nvSpPr>
          <p:cNvPr id="3" name="Content Placeholder 2">
            <a:extLst>
              <a:ext uri="{FF2B5EF4-FFF2-40B4-BE49-F238E27FC236}">
                <a16:creationId xmlns:a16="http://schemas.microsoft.com/office/drawing/2014/main" id="{30434AC0-D262-F6E4-9C2E-B2D3C787F3C9}"/>
              </a:ext>
            </a:extLst>
          </p:cNvPr>
          <p:cNvSpPr>
            <a:spLocks noGrp="1"/>
          </p:cNvSpPr>
          <p:nvPr>
            <p:ph idx="1"/>
          </p:nvPr>
        </p:nvSpPr>
        <p:spPr/>
        <p:txBody>
          <a:bodyPr>
            <a:normAutofit/>
          </a:bodyPr>
          <a:lstStyle/>
          <a:p>
            <a:pPr marL="0" marR="0" indent="0">
              <a:lnSpc>
                <a:spcPct val="107000"/>
              </a:lnSpc>
              <a:spcBef>
                <a:spcPts val="1200"/>
              </a:spcBef>
              <a:spcAft>
                <a:spcPts val="1200"/>
              </a:spcAft>
              <a:buNone/>
            </a:pPr>
            <a:r>
              <a:rPr lang="en-US" sz="1800" b="1" u="sng" kern="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Online Programs</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This is an optional section for programs that have degree programs offered online.</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Briefly describe the online program. Provide data on enrollment and graduation (this can be included in previous section if the data for on campus and online is parsed). At a minimum, address the following questions:</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Does the online degree program have the same SLO as the on-campus program?</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Does the assessment process for the program include assessment of online programs?</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Is student advisement for online students adequate?</a:t>
            </a:r>
          </a:p>
          <a:p>
            <a:pPr marL="342900" marR="0" lvl="0" indent="-342900">
              <a:lnSpc>
                <a:spcPct val="107000"/>
              </a:lnSpc>
              <a:spcBef>
                <a:spcPts val="0"/>
              </a:spcBef>
              <a:spcAft>
                <a:spcPts val="800"/>
              </a:spcAft>
              <a:buFont typeface="Symbol" panose="05050102010706020507" pitchFamily="18" charset="2"/>
              <a:buChar char=""/>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How are laboratory components offered (if applicable)?</a:t>
            </a:r>
          </a:p>
          <a:p>
            <a:pPr marL="0" indent="0">
              <a:buNone/>
            </a:pPr>
            <a:endParaRPr lang="en-US" dirty="0"/>
          </a:p>
        </p:txBody>
      </p:sp>
    </p:spTree>
    <p:extLst>
      <p:ext uri="{BB962C8B-B14F-4D97-AF65-F5344CB8AC3E}">
        <p14:creationId xmlns:p14="http://schemas.microsoft.com/office/powerpoint/2010/main" val="4018307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68747-8C19-CC6A-A36C-FB675F6120B7}"/>
              </a:ext>
            </a:extLst>
          </p:cNvPr>
          <p:cNvSpPr>
            <a:spLocks noGrp="1"/>
          </p:cNvSpPr>
          <p:nvPr>
            <p:ph type="title"/>
          </p:nvPr>
        </p:nvSpPr>
        <p:spPr/>
        <p:txBody>
          <a:bodyPr/>
          <a:lstStyle/>
          <a:p>
            <a:r>
              <a:rPr lang="en-US" dirty="0"/>
              <a:t>Programs: Writing the self-study</a:t>
            </a:r>
          </a:p>
        </p:txBody>
      </p:sp>
      <p:sp>
        <p:nvSpPr>
          <p:cNvPr id="3" name="Content Placeholder 2">
            <a:extLst>
              <a:ext uri="{FF2B5EF4-FFF2-40B4-BE49-F238E27FC236}">
                <a16:creationId xmlns:a16="http://schemas.microsoft.com/office/drawing/2014/main" id="{A00C1CBF-6059-B640-2972-FFF7F0B7EC88}"/>
              </a:ext>
            </a:extLst>
          </p:cNvPr>
          <p:cNvSpPr>
            <a:spLocks noGrp="1"/>
          </p:cNvSpPr>
          <p:nvPr>
            <p:ph idx="1"/>
          </p:nvPr>
        </p:nvSpPr>
        <p:spPr/>
        <p:txBody>
          <a:bodyPr/>
          <a:lstStyle/>
          <a:p>
            <a:pPr marL="0" marR="0" indent="0">
              <a:lnSpc>
                <a:spcPct val="107000"/>
              </a:lnSpc>
              <a:spcBef>
                <a:spcPts val="1200"/>
              </a:spcBef>
              <a:spcAft>
                <a:spcPts val="1200"/>
              </a:spcAft>
              <a:buNone/>
            </a:pPr>
            <a:r>
              <a:rPr lang="en-US" sz="1800" b="1" u="sng" kern="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Off-Campus Programs</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This is an optional section for programs that have degree programs offered off campus.</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Briefly describe the off-campus program. Provide data on enrollment and graduation (this can be included in previous section if the data for on campus and online is parsed).  At a minimum, address the following questions:</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Does the off-campus degree program have the same SLO?</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Does the assessment process include the off-campus programs?</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Is there a process for determining faculty qualifications?</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Is student advisement adequate?</a:t>
            </a:r>
          </a:p>
          <a:p>
            <a:pPr marL="342900" marR="0" lvl="0" indent="-342900">
              <a:lnSpc>
                <a:spcPct val="107000"/>
              </a:lnSpc>
              <a:spcBef>
                <a:spcPts val="0"/>
              </a:spcBef>
              <a:spcAft>
                <a:spcPts val="800"/>
              </a:spcAft>
              <a:buFont typeface="Symbol" panose="05050102010706020507" pitchFamily="18" charset="2"/>
              <a:buChar char=""/>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Are the facilities adequate?</a:t>
            </a:r>
          </a:p>
          <a:p>
            <a:pPr marL="0" indent="0">
              <a:buNone/>
            </a:pPr>
            <a:endParaRPr lang="en-US" dirty="0"/>
          </a:p>
        </p:txBody>
      </p:sp>
    </p:spTree>
    <p:extLst>
      <p:ext uri="{BB962C8B-B14F-4D97-AF65-F5344CB8AC3E}">
        <p14:creationId xmlns:p14="http://schemas.microsoft.com/office/powerpoint/2010/main" val="1412684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5B861-4BEB-5795-C9BE-748F86635000}"/>
              </a:ext>
            </a:extLst>
          </p:cNvPr>
          <p:cNvSpPr>
            <a:spLocks noGrp="1"/>
          </p:cNvSpPr>
          <p:nvPr>
            <p:ph type="title"/>
          </p:nvPr>
        </p:nvSpPr>
        <p:spPr/>
        <p:txBody>
          <a:bodyPr/>
          <a:lstStyle/>
          <a:p>
            <a:r>
              <a:rPr lang="en-US" dirty="0"/>
              <a:t>Programs: Writing the self-study</a:t>
            </a:r>
          </a:p>
        </p:txBody>
      </p:sp>
      <p:sp>
        <p:nvSpPr>
          <p:cNvPr id="3" name="Content Placeholder 2">
            <a:extLst>
              <a:ext uri="{FF2B5EF4-FFF2-40B4-BE49-F238E27FC236}">
                <a16:creationId xmlns:a16="http://schemas.microsoft.com/office/drawing/2014/main" id="{639D02BA-906D-EB93-4CF9-1BE9E463DFB7}"/>
              </a:ext>
            </a:extLst>
          </p:cNvPr>
          <p:cNvSpPr>
            <a:spLocks noGrp="1"/>
          </p:cNvSpPr>
          <p:nvPr>
            <p:ph idx="1"/>
          </p:nvPr>
        </p:nvSpPr>
        <p:spPr/>
        <p:txBody>
          <a:bodyPr/>
          <a:lstStyle/>
          <a:p>
            <a:pPr marL="0" marR="0" indent="0">
              <a:lnSpc>
                <a:spcPct val="107000"/>
              </a:lnSpc>
              <a:spcBef>
                <a:spcPts val="1200"/>
              </a:spcBef>
              <a:spcAft>
                <a:spcPts val="1200"/>
              </a:spcAft>
              <a:buNone/>
            </a:pPr>
            <a:r>
              <a:rPr lang="en-US" sz="1800" b="1" u="sng" kern="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Summary</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Describe the program’s plan for future growth and improvement in the next eight years (including but not limited to curricular, research, facilities, faculty recruitment and development, student recruitment and retention, diversity goals).</a:t>
            </a:r>
          </a:p>
          <a:p>
            <a:pPr marL="0" marR="0" indent="0">
              <a:lnSpc>
                <a:spcPct val="107000"/>
              </a:lnSpc>
              <a:spcBef>
                <a:spcPts val="0"/>
              </a:spcBef>
              <a:spcAft>
                <a:spcPts val="800"/>
              </a:spcAft>
              <a:buNone/>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What opportunities exist to extend and build on the present strengths? What are the major obstacles?</a:t>
            </a: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29855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D4EB-344A-5539-C6E4-18B9A7B5BC78}"/>
              </a:ext>
            </a:extLst>
          </p:cNvPr>
          <p:cNvSpPr>
            <a:spLocks noGrp="1"/>
          </p:cNvSpPr>
          <p:nvPr>
            <p:ph type="title"/>
          </p:nvPr>
        </p:nvSpPr>
        <p:spPr/>
        <p:txBody>
          <a:bodyPr/>
          <a:lstStyle/>
          <a:p>
            <a:r>
              <a:rPr lang="en-US" dirty="0"/>
              <a:t>Programs: Writing the self-study</a:t>
            </a:r>
          </a:p>
        </p:txBody>
      </p:sp>
      <p:sp>
        <p:nvSpPr>
          <p:cNvPr id="3" name="Content Placeholder 2">
            <a:extLst>
              <a:ext uri="{FF2B5EF4-FFF2-40B4-BE49-F238E27FC236}">
                <a16:creationId xmlns:a16="http://schemas.microsoft.com/office/drawing/2014/main" id="{5681434F-B9EB-8F33-C42E-64E4A5F8EBCB}"/>
              </a:ext>
            </a:extLst>
          </p:cNvPr>
          <p:cNvSpPr>
            <a:spLocks noGrp="1"/>
          </p:cNvSpPr>
          <p:nvPr>
            <p:ph idx="1"/>
          </p:nvPr>
        </p:nvSpPr>
        <p:spPr>
          <a:xfrm>
            <a:off x="435895" y="2180497"/>
            <a:ext cx="8272211" cy="4191728"/>
          </a:xfrm>
        </p:spPr>
        <p:txBody>
          <a:bodyPr>
            <a:normAutofit fontScale="47500" lnSpcReduction="20000"/>
          </a:bodyPr>
          <a:lstStyle/>
          <a:p>
            <a:pPr marL="0" marR="0" indent="0">
              <a:lnSpc>
                <a:spcPct val="120000"/>
              </a:lnSpc>
              <a:spcBef>
                <a:spcPts val="600"/>
              </a:spcBef>
              <a:spcAft>
                <a:spcPts val="600"/>
              </a:spcAft>
              <a:buNone/>
            </a:pPr>
            <a:r>
              <a:rPr lang="en-US" sz="3500" b="1" u="sng"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Appendix</a:t>
            </a:r>
            <a:endParaRPr lang="en-US" sz="3500" u="sng"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20000"/>
              </a:lnSpc>
              <a:spcBef>
                <a:spcPts val="600"/>
              </a:spcBef>
              <a:spcAft>
                <a:spcPts val="600"/>
              </a:spcAft>
              <a:buNone/>
            </a:pPr>
            <a:r>
              <a:rPr lang="en-US" sz="35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Faculty Curriculum Vitae (2-pages per faculty)</a:t>
            </a:r>
            <a:endParaRPr lang="en-US" sz="35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20000"/>
              </a:lnSpc>
              <a:spcBef>
                <a:spcPts val="600"/>
              </a:spcBef>
              <a:spcAft>
                <a:spcPts val="600"/>
              </a:spcAft>
              <a:buNone/>
            </a:pPr>
            <a:r>
              <a:rPr lang="en-US" sz="35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Catalog Copy</a:t>
            </a:r>
            <a:endParaRPr lang="en-US" sz="35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20000"/>
              </a:lnSpc>
              <a:spcBef>
                <a:spcPts val="600"/>
              </a:spcBef>
              <a:spcAft>
                <a:spcPts val="600"/>
              </a:spcAft>
              <a:buNone/>
            </a:pPr>
            <a:r>
              <a:rPr lang="en-US" sz="35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Previous Program Reviewers’ Report</a:t>
            </a:r>
          </a:p>
          <a:p>
            <a:pPr marL="0" marR="0" indent="0">
              <a:lnSpc>
                <a:spcPct val="120000"/>
              </a:lnSpc>
              <a:spcBef>
                <a:spcPts val="600"/>
              </a:spcBef>
              <a:spcAft>
                <a:spcPts val="600"/>
              </a:spcAft>
              <a:buNone/>
            </a:pPr>
            <a:r>
              <a:rPr lang="en-US" sz="35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Current Assessment Plan </a:t>
            </a:r>
            <a:endParaRPr lang="en-US" sz="3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20000"/>
              </a:lnSpc>
              <a:spcBef>
                <a:spcPts val="600"/>
              </a:spcBef>
              <a:spcAft>
                <a:spcPts val="600"/>
              </a:spcAft>
              <a:buNone/>
            </a:pPr>
            <a:r>
              <a:rPr lang="en-US" sz="35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Assessment Reports (minimum last three years)</a:t>
            </a:r>
            <a:endParaRPr lang="en-US" sz="3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20000"/>
              </a:lnSpc>
              <a:spcBef>
                <a:spcPts val="600"/>
              </a:spcBef>
              <a:spcAft>
                <a:spcPts val="600"/>
              </a:spcAft>
              <a:buNone/>
            </a:pPr>
            <a:r>
              <a:rPr lang="en-US" sz="35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Strategic Plan: </a:t>
            </a:r>
            <a:r>
              <a:rPr lang="en-US" sz="3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online, provide a link.  Best practice is to revise strategic plans every five to eight years.</a:t>
            </a:r>
          </a:p>
          <a:p>
            <a:pPr marL="0" marR="0" indent="0">
              <a:lnSpc>
                <a:spcPct val="120000"/>
              </a:lnSpc>
              <a:spcBef>
                <a:spcPts val="600"/>
              </a:spcBef>
              <a:spcAft>
                <a:spcPts val="600"/>
              </a:spcAft>
              <a:buNone/>
            </a:pPr>
            <a:r>
              <a:rPr lang="en-US" sz="35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Department or School Operating Paper: </a:t>
            </a:r>
            <a:r>
              <a:rPr lang="en-US" sz="3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online, provide link.</a:t>
            </a:r>
          </a:p>
          <a:p>
            <a:pPr marL="0" marR="0" indent="0">
              <a:lnSpc>
                <a:spcPct val="120000"/>
              </a:lnSpc>
              <a:spcBef>
                <a:spcPts val="600"/>
              </a:spcBef>
              <a:spcAft>
                <a:spcPts val="600"/>
              </a:spcAft>
              <a:buNone/>
            </a:pPr>
            <a:r>
              <a:rPr lang="en-US" sz="35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Program Promotional Material (optional): </a:t>
            </a:r>
            <a:r>
              <a:rPr lang="en-US" sz="35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online, provide link.</a:t>
            </a:r>
          </a:p>
        </p:txBody>
      </p:sp>
    </p:spTree>
    <p:extLst>
      <p:ext uri="{BB962C8B-B14F-4D97-AF65-F5344CB8AC3E}">
        <p14:creationId xmlns:p14="http://schemas.microsoft.com/office/powerpoint/2010/main" val="151375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4" name="Content Placeholder 2">
            <a:extLst>
              <a:ext uri="{FF2B5EF4-FFF2-40B4-BE49-F238E27FC236}">
                <a16:creationId xmlns:a16="http://schemas.microsoft.com/office/drawing/2014/main" id="{6F29513A-1293-46E0-8320-92FB2FC79845}"/>
              </a:ext>
            </a:extLst>
          </p:cNvPr>
          <p:cNvSpPr txBox="1">
            <a:spLocks/>
          </p:cNvSpPr>
          <p:nvPr/>
        </p:nvSpPr>
        <p:spPr>
          <a:xfrm>
            <a:off x="310059" y="2089616"/>
            <a:ext cx="8272211" cy="4378296"/>
          </a:xfrm>
          <a:prstGeom prst="rect">
            <a:avLst/>
          </a:prstGeom>
        </p:spPr>
        <p:txBody>
          <a:bodyPr vert="horz" lIns="91440" tIns="45720" rIns="91440" bIns="45720" rtlCol="0" anchor="ctr">
            <a:normAutofit/>
          </a:bodyPr>
          <a:lst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a:lstStyle>
          <a:p>
            <a:r>
              <a:rPr lang="en-US" sz="1800" dirty="0">
                <a:solidFill>
                  <a:schemeClr val="tx1"/>
                </a:solidFill>
              </a:rPr>
              <a:t>At the end of this tutorial/workshop, attendees will:</a:t>
            </a:r>
          </a:p>
          <a:p>
            <a:pPr lvl="1"/>
            <a:r>
              <a:rPr lang="en-US" sz="1800" dirty="0">
                <a:solidFill>
                  <a:schemeClr val="tx1"/>
                </a:solidFill>
              </a:rPr>
              <a:t>Be cognizant of IBHE’s requirement for program review</a:t>
            </a:r>
          </a:p>
          <a:p>
            <a:pPr lvl="1"/>
            <a:r>
              <a:rPr lang="en-US" sz="1800" dirty="0">
                <a:solidFill>
                  <a:schemeClr val="tx1"/>
                </a:solidFill>
              </a:rPr>
              <a:t>Have a working knowledge of the process used for program review at SIUC</a:t>
            </a:r>
          </a:p>
          <a:p>
            <a:pPr lvl="1"/>
            <a:r>
              <a:rPr lang="en-US" sz="1800" dirty="0">
                <a:solidFill>
                  <a:schemeClr val="tx1"/>
                </a:solidFill>
              </a:rPr>
              <a:t>Be informed of the State of Illinois policy governing conflict of interest regarding the nomination of program reviewers</a:t>
            </a:r>
          </a:p>
          <a:p>
            <a:pPr lvl="1"/>
            <a:r>
              <a:rPr lang="en-US" sz="1800" dirty="0">
                <a:solidFill>
                  <a:schemeClr val="tx1"/>
                </a:solidFill>
              </a:rPr>
              <a:t>Be informed about writing a self-study</a:t>
            </a:r>
          </a:p>
          <a:p>
            <a:pPr lvl="1"/>
            <a:r>
              <a:rPr lang="en-US" sz="1800" dirty="0">
                <a:solidFill>
                  <a:schemeClr val="tx1"/>
                </a:solidFill>
              </a:rPr>
              <a:t>Consider the different constituencies that could be involved with the on-site review</a:t>
            </a:r>
          </a:p>
          <a:p>
            <a:pPr lvl="1"/>
            <a:r>
              <a:rPr lang="en-US" sz="1800" dirty="0">
                <a:solidFill>
                  <a:schemeClr val="tx1"/>
                </a:solidFill>
              </a:rPr>
              <a:t>Be cognizant of the financial support available through the APAP office</a:t>
            </a:r>
          </a:p>
          <a:p>
            <a:pPr lvl="1"/>
            <a:r>
              <a:rPr lang="en-US" sz="1800" dirty="0">
                <a:solidFill>
                  <a:schemeClr val="tx1"/>
                </a:solidFill>
              </a:rPr>
              <a:t>Have a working knowledge of resources available through APAP website</a:t>
            </a:r>
          </a:p>
          <a:p>
            <a:pPr lvl="1"/>
            <a:r>
              <a:rPr lang="en-US" sz="1800" dirty="0">
                <a:solidFill>
                  <a:schemeClr val="tx1"/>
                </a:solidFill>
              </a:rPr>
              <a:t>Have access to all final reports for the campus and system</a:t>
            </a:r>
          </a:p>
          <a:p>
            <a:pPr marL="0" indent="0">
              <a:buNone/>
            </a:pPr>
            <a:endParaRPr lang="en-US" sz="1800" dirty="0">
              <a:solidFill>
                <a:schemeClr val="tx1"/>
              </a:solidFill>
            </a:endParaRPr>
          </a:p>
          <a:p>
            <a:endParaRPr lang="en-US" sz="1800" dirty="0">
              <a:solidFill>
                <a:schemeClr val="tx1"/>
              </a:solidFill>
            </a:endParaRPr>
          </a:p>
        </p:txBody>
      </p:sp>
    </p:spTree>
    <p:extLst>
      <p:ext uri="{BB962C8B-B14F-4D97-AF65-F5344CB8AC3E}">
        <p14:creationId xmlns:p14="http://schemas.microsoft.com/office/powerpoint/2010/main" val="643694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5B861-4BEB-5795-C9BE-748F86635000}"/>
              </a:ext>
            </a:extLst>
          </p:cNvPr>
          <p:cNvSpPr>
            <a:spLocks noGrp="1"/>
          </p:cNvSpPr>
          <p:nvPr>
            <p:ph type="title"/>
          </p:nvPr>
        </p:nvSpPr>
        <p:spPr/>
        <p:txBody>
          <a:bodyPr/>
          <a:lstStyle/>
          <a:p>
            <a:r>
              <a:rPr lang="en-US" dirty="0"/>
              <a:t>Centers/institutes:  Writing the self-study</a:t>
            </a:r>
          </a:p>
        </p:txBody>
      </p:sp>
      <p:sp>
        <p:nvSpPr>
          <p:cNvPr id="3" name="Content Placeholder 2">
            <a:extLst>
              <a:ext uri="{FF2B5EF4-FFF2-40B4-BE49-F238E27FC236}">
                <a16:creationId xmlns:a16="http://schemas.microsoft.com/office/drawing/2014/main" id="{639D02BA-906D-EB93-4CF9-1BE9E463DFB7}"/>
              </a:ext>
            </a:extLst>
          </p:cNvPr>
          <p:cNvSpPr>
            <a:spLocks noGrp="1"/>
          </p:cNvSpPr>
          <p:nvPr>
            <p:ph idx="1"/>
          </p:nvPr>
        </p:nvSpPr>
        <p:spPr/>
        <p:txBody>
          <a:bodyPr/>
          <a:lstStyle/>
          <a:p>
            <a:pPr marL="0" indent="0">
              <a:buNone/>
            </a:pPr>
            <a:r>
              <a:rPr lang="en-US" sz="1800" b="1" dirty="0">
                <a:solidFill>
                  <a:srgbClr val="000000"/>
                </a:solidFill>
                <a:latin typeface="Calibri" panose="020F0502020204030204" pitchFamily="34" charset="0"/>
              </a:rPr>
              <a:t>Annual Report </a:t>
            </a:r>
            <a:r>
              <a:rPr lang="en-US" sz="1800" b="1" dirty="0">
                <a:solidFill>
                  <a:srgbClr val="000000"/>
                </a:solidFill>
                <a:latin typeface="Calibri" panose="020F0502020204030204" pitchFamily="34" charset="0"/>
                <a:sym typeface="Wingdings" panose="05000000000000000000" pitchFamily="2" charset="2"/>
              </a:rPr>
              <a:t></a:t>
            </a:r>
            <a:r>
              <a:rPr lang="en-US" sz="1800" b="1" dirty="0">
                <a:solidFill>
                  <a:srgbClr val="000000"/>
                </a:solidFill>
                <a:latin typeface="Calibri" panose="020F0502020204030204" pitchFamily="34" charset="0"/>
              </a:rPr>
              <a:t> Self-Study</a:t>
            </a:r>
            <a:r>
              <a:rPr lang="en-US" sz="1800" b="1" i="0" u="none" strike="noStrike" baseline="0" dirty="0">
                <a:solidFill>
                  <a:srgbClr val="000000"/>
                </a:solidFill>
                <a:latin typeface="Calibri" panose="020F0502020204030204" pitchFamily="34" charset="0"/>
              </a:rPr>
              <a:t> </a:t>
            </a:r>
            <a:endParaRPr lang="en-US" sz="1800" dirty="0">
              <a:solidFill>
                <a:srgbClr val="000000"/>
              </a:solidFill>
              <a:latin typeface="Calibri" panose="020F0502020204030204" pitchFamily="34" charset="0"/>
            </a:endParaRPr>
          </a:p>
          <a:p>
            <a:pPr marL="0" indent="0">
              <a:buNone/>
            </a:pPr>
            <a:r>
              <a:rPr lang="en-US" sz="1800" b="0" i="0" u="none" strike="noStrike" baseline="0" dirty="0">
                <a:solidFill>
                  <a:srgbClr val="000000"/>
                </a:solidFill>
                <a:latin typeface="Calibri" panose="020F0502020204030204" pitchFamily="34" charset="0"/>
              </a:rPr>
              <a:t>Centers and Institutes are required to submit an annual report to the Office of the Vice Chancellor for Research. </a:t>
            </a:r>
          </a:p>
          <a:p>
            <a:pPr marL="0" indent="0">
              <a:buNone/>
            </a:pPr>
            <a:r>
              <a:rPr lang="en-US" sz="1800" b="0" i="0" u="none" strike="noStrike" baseline="0" dirty="0">
                <a:solidFill>
                  <a:srgbClr val="000000"/>
                </a:solidFill>
                <a:latin typeface="Calibri" panose="020F0502020204030204" pitchFamily="34" charset="0"/>
              </a:rPr>
              <a:t>The annual reports provide information required in the self-study. If these are up-to-date, the time to prepare the self-study is reduced. </a:t>
            </a:r>
          </a:p>
          <a:p>
            <a:pPr marL="0" indent="0">
              <a:buNone/>
            </a:pPr>
            <a:r>
              <a:rPr lang="en-US" sz="1800" b="0" i="0" u="none" strike="noStrike" baseline="0" dirty="0">
                <a:solidFill>
                  <a:srgbClr val="000000"/>
                </a:solidFill>
                <a:latin typeface="Calibri" panose="020F0502020204030204" pitchFamily="34" charset="0"/>
              </a:rPr>
              <a:t>Centers and Institutes are advised to begin the self-study in the spring term prior to the review since it is due in the APAP Office by August 15. </a:t>
            </a:r>
            <a:endParaRPr lang="en-US" dirty="0"/>
          </a:p>
        </p:txBody>
      </p:sp>
    </p:spTree>
    <p:extLst>
      <p:ext uri="{BB962C8B-B14F-4D97-AF65-F5344CB8AC3E}">
        <p14:creationId xmlns:p14="http://schemas.microsoft.com/office/powerpoint/2010/main" val="2758579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5B861-4BEB-5795-C9BE-748F86635000}"/>
              </a:ext>
            </a:extLst>
          </p:cNvPr>
          <p:cNvSpPr>
            <a:spLocks noGrp="1"/>
          </p:cNvSpPr>
          <p:nvPr>
            <p:ph type="title"/>
          </p:nvPr>
        </p:nvSpPr>
        <p:spPr/>
        <p:txBody>
          <a:bodyPr/>
          <a:lstStyle/>
          <a:p>
            <a:r>
              <a:rPr lang="en-US" dirty="0"/>
              <a:t>Centers/institutes:  Writing the self-study</a:t>
            </a:r>
          </a:p>
        </p:txBody>
      </p:sp>
      <p:sp>
        <p:nvSpPr>
          <p:cNvPr id="3" name="Content Placeholder 2">
            <a:extLst>
              <a:ext uri="{FF2B5EF4-FFF2-40B4-BE49-F238E27FC236}">
                <a16:creationId xmlns:a16="http://schemas.microsoft.com/office/drawing/2014/main" id="{639D02BA-906D-EB93-4CF9-1BE9E463DFB7}"/>
              </a:ext>
            </a:extLst>
          </p:cNvPr>
          <p:cNvSpPr>
            <a:spLocks noGrp="1"/>
          </p:cNvSpPr>
          <p:nvPr>
            <p:ph idx="1"/>
          </p:nvPr>
        </p:nvSpPr>
        <p:spPr/>
        <p:txBody>
          <a:bodyPr/>
          <a:lstStyle/>
          <a:p>
            <a:pPr marL="0" indent="0">
              <a:buNone/>
            </a:pPr>
            <a:r>
              <a:rPr lang="en-US" sz="1800" b="0" i="0" u="none" strike="noStrike" baseline="0" dirty="0">
                <a:solidFill>
                  <a:srgbClr val="000000"/>
                </a:solidFill>
                <a:latin typeface="Calibri" panose="020F0502020204030204" pitchFamily="34" charset="0"/>
              </a:rPr>
              <a:t>The major elements of the Center/Institute self-study are: </a:t>
            </a:r>
          </a:p>
          <a:p>
            <a:pPr marL="0" indent="0">
              <a:buNone/>
            </a:pPr>
            <a:r>
              <a:rPr lang="en-US" sz="1800" b="0" i="0" u="none" strike="noStrike" baseline="0" dirty="0">
                <a:solidFill>
                  <a:srgbClr val="000000"/>
                </a:solidFill>
                <a:latin typeface="Calibri" panose="020F0502020204030204" pitchFamily="34" charset="0"/>
              </a:rPr>
              <a:t>	• Brief overview of program </a:t>
            </a:r>
          </a:p>
          <a:p>
            <a:pPr marL="0" indent="0">
              <a:buNone/>
            </a:pPr>
            <a:r>
              <a:rPr lang="en-US" sz="1800" b="0" i="0" u="none" strike="noStrike" baseline="0" dirty="0">
                <a:solidFill>
                  <a:srgbClr val="000000"/>
                </a:solidFill>
                <a:latin typeface="Calibri" panose="020F0502020204030204" pitchFamily="34" charset="0"/>
              </a:rPr>
              <a:t>	• Advisory board </a:t>
            </a:r>
          </a:p>
          <a:p>
            <a:pPr marL="0" indent="0">
              <a:buNone/>
            </a:pPr>
            <a:r>
              <a:rPr lang="en-US" sz="1800" b="0" i="0" u="none" strike="noStrike" baseline="0" dirty="0">
                <a:solidFill>
                  <a:srgbClr val="000000"/>
                </a:solidFill>
                <a:latin typeface="Calibri" panose="020F0502020204030204" pitchFamily="34" charset="0"/>
              </a:rPr>
              <a:t>	• Performance measures </a:t>
            </a:r>
          </a:p>
          <a:p>
            <a:pPr marL="0" indent="0">
              <a:buNone/>
            </a:pPr>
            <a:r>
              <a:rPr lang="en-US" sz="1800" b="0" i="0" u="none" strike="noStrike" baseline="0" dirty="0">
                <a:solidFill>
                  <a:srgbClr val="000000"/>
                </a:solidFill>
                <a:latin typeface="Calibri" panose="020F0502020204030204" pitchFamily="34" charset="0"/>
              </a:rPr>
              <a:t>	• Changes since the last review </a:t>
            </a:r>
          </a:p>
          <a:p>
            <a:pPr marL="0" indent="0">
              <a:buNone/>
            </a:pPr>
            <a:r>
              <a:rPr lang="en-US" sz="1800" b="0" i="0" u="none" strike="noStrike" baseline="0" dirty="0">
                <a:solidFill>
                  <a:srgbClr val="000000"/>
                </a:solidFill>
                <a:latin typeface="Calibri" panose="020F0502020204030204" pitchFamily="34" charset="0"/>
              </a:rPr>
              <a:t>	• Organizational effectiveness </a:t>
            </a:r>
          </a:p>
          <a:p>
            <a:pPr marL="0" indent="0">
              <a:buNone/>
            </a:pPr>
            <a:r>
              <a:rPr lang="en-US" sz="1800" b="0" i="0" u="none" strike="noStrike" baseline="0" dirty="0">
                <a:solidFill>
                  <a:srgbClr val="000000"/>
                </a:solidFill>
                <a:latin typeface="Calibri" panose="020F0502020204030204" pitchFamily="34" charset="0"/>
              </a:rPr>
              <a:t>	• Major activities </a:t>
            </a:r>
          </a:p>
          <a:p>
            <a:pPr marL="0" indent="0">
              <a:buNone/>
            </a:pPr>
            <a:r>
              <a:rPr lang="en-US" sz="1800" b="0" i="0" u="none" strike="noStrike" baseline="0" dirty="0">
                <a:solidFill>
                  <a:srgbClr val="000000"/>
                </a:solidFill>
                <a:latin typeface="Calibri" panose="020F0502020204030204" pitchFamily="34" charset="0"/>
              </a:rPr>
              <a:t>	• Revenue and annual expenditures </a:t>
            </a:r>
          </a:p>
          <a:p>
            <a:pPr marL="0" indent="0">
              <a:buNone/>
            </a:pPr>
            <a:r>
              <a:rPr lang="en-US" sz="1800" b="0" i="0" u="none" strike="noStrike" baseline="0" dirty="0">
                <a:solidFill>
                  <a:srgbClr val="000000"/>
                </a:solidFill>
                <a:latin typeface="Calibri" panose="020F0502020204030204" pitchFamily="34" charset="0"/>
              </a:rPr>
              <a:t>	• Facilities </a:t>
            </a:r>
          </a:p>
          <a:p>
            <a:pPr marL="0" indent="0">
              <a:buNone/>
            </a:pPr>
            <a:endParaRPr lang="en-US" dirty="0"/>
          </a:p>
        </p:txBody>
      </p:sp>
    </p:spTree>
    <p:extLst>
      <p:ext uri="{BB962C8B-B14F-4D97-AF65-F5344CB8AC3E}">
        <p14:creationId xmlns:p14="http://schemas.microsoft.com/office/powerpoint/2010/main" val="2526568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5B861-4BEB-5795-C9BE-748F86635000}"/>
              </a:ext>
            </a:extLst>
          </p:cNvPr>
          <p:cNvSpPr>
            <a:spLocks noGrp="1"/>
          </p:cNvSpPr>
          <p:nvPr>
            <p:ph type="title"/>
          </p:nvPr>
        </p:nvSpPr>
        <p:spPr/>
        <p:txBody>
          <a:bodyPr/>
          <a:lstStyle/>
          <a:p>
            <a:r>
              <a:rPr lang="en-US" dirty="0"/>
              <a:t>Centers/institutes:  Writing the self-study</a:t>
            </a:r>
          </a:p>
        </p:txBody>
      </p:sp>
      <p:sp>
        <p:nvSpPr>
          <p:cNvPr id="3" name="Content Placeholder 2">
            <a:extLst>
              <a:ext uri="{FF2B5EF4-FFF2-40B4-BE49-F238E27FC236}">
                <a16:creationId xmlns:a16="http://schemas.microsoft.com/office/drawing/2014/main" id="{639D02BA-906D-EB93-4CF9-1BE9E463DFB7}"/>
              </a:ext>
            </a:extLst>
          </p:cNvPr>
          <p:cNvSpPr>
            <a:spLocks noGrp="1"/>
          </p:cNvSpPr>
          <p:nvPr>
            <p:ph idx="1"/>
          </p:nvPr>
        </p:nvSpPr>
        <p:spPr/>
        <p:txBody>
          <a:bodyPr/>
          <a:lstStyle/>
          <a:p>
            <a:pPr marL="0" indent="0">
              <a:buNone/>
            </a:pPr>
            <a:r>
              <a:rPr lang="en-US" sz="1800" b="0" i="0" u="none" strike="noStrike" baseline="0" dirty="0">
                <a:solidFill>
                  <a:srgbClr val="000000"/>
                </a:solidFill>
                <a:latin typeface="Calibri" panose="020F0502020204030204" pitchFamily="34" charset="0"/>
              </a:rPr>
              <a:t>The appendix to the self-study report will include: </a:t>
            </a:r>
          </a:p>
          <a:p>
            <a:pPr marL="0" indent="0">
              <a:buNone/>
            </a:pPr>
            <a:r>
              <a:rPr lang="en-US" sz="1800" b="0" i="0" u="none" strike="noStrike" baseline="0" dirty="0">
                <a:solidFill>
                  <a:srgbClr val="000000"/>
                </a:solidFill>
                <a:latin typeface="Calibri" panose="020F0502020204030204" pitchFamily="34" charset="0"/>
              </a:rPr>
              <a:t>	• Faculty curriculum vitae (2-pages per faculty) </a:t>
            </a:r>
          </a:p>
          <a:p>
            <a:pPr marL="0" indent="0">
              <a:buNone/>
            </a:pPr>
            <a:r>
              <a:rPr lang="en-US" sz="1800" b="0" i="0" u="none" strike="noStrike" baseline="0" dirty="0">
                <a:solidFill>
                  <a:srgbClr val="000000"/>
                </a:solidFill>
                <a:latin typeface="Calibri" panose="020F0502020204030204" pitchFamily="34" charset="0"/>
              </a:rPr>
              <a:t>	• Previous reviewer’s report and recommendations </a:t>
            </a:r>
          </a:p>
          <a:p>
            <a:pPr marL="0" indent="0">
              <a:buNone/>
            </a:pPr>
            <a:r>
              <a:rPr lang="en-US" sz="1800" b="0" i="0" u="none" strike="noStrike" baseline="0" dirty="0">
                <a:solidFill>
                  <a:srgbClr val="000000"/>
                </a:solidFill>
                <a:latin typeface="Calibri" panose="020F0502020204030204" pitchFamily="34" charset="0"/>
              </a:rPr>
              <a:t>	• Strategic plan </a:t>
            </a:r>
          </a:p>
          <a:p>
            <a:pPr marL="0" indent="0">
              <a:buNone/>
            </a:pPr>
            <a:r>
              <a:rPr lang="en-US" sz="1800" b="0" i="0" u="none" strike="noStrike" baseline="0" dirty="0">
                <a:solidFill>
                  <a:srgbClr val="000000"/>
                </a:solidFill>
                <a:latin typeface="Calibri" panose="020F0502020204030204" pitchFamily="34" charset="0"/>
              </a:rPr>
              <a:t>	• Annual reports </a:t>
            </a:r>
          </a:p>
          <a:p>
            <a:pPr marL="0" indent="0">
              <a:buNone/>
            </a:pPr>
            <a:r>
              <a:rPr lang="en-US" sz="1800" b="0" i="0" u="none" strike="noStrike" baseline="0" dirty="0">
                <a:solidFill>
                  <a:srgbClr val="000000"/>
                </a:solidFill>
                <a:latin typeface="Calibri" panose="020F0502020204030204" pitchFamily="34" charset="0"/>
              </a:rPr>
              <a:t>	• Center/Institute management plan </a:t>
            </a:r>
          </a:p>
          <a:p>
            <a:pPr marL="0" indent="0">
              <a:buNone/>
            </a:pPr>
            <a:endParaRPr lang="en-US" dirty="0"/>
          </a:p>
        </p:txBody>
      </p:sp>
    </p:spTree>
    <p:extLst>
      <p:ext uri="{BB962C8B-B14F-4D97-AF65-F5344CB8AC3E}">
        <p14:creationId xmlns:p14="http://schemas.microsoft.com/office/powerpoint/2010/main" val="2302399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CCBA-A7AE-A288-FFB6-E30610B8E245}"/>
              </a:ext>
            </a:extLst>
          </p:cNvPr>
          <p:cNvSpPr>
            <a:spLocks noGrp="1"/>
          </p:cNvSpPr>
          <p:nvPr>
            <p:ph type="title"/>
          </p:nvPr>
        </p:nvSpPr>
        <p:spPr/>
        <p:txBody>
          <a:bodyPr/>
          <a:lstStyle/>
          <a:p>
            <a:r>
              <a:rPr lang="en-US" dirty="0"/>
              <a:t>Preparing for the site visit</a:t>
            </a:r>
          </a:p>
        </p:txBody>
      </p:sp>
      <p:sp>
        <p:nvSpPr>
          <p:cNvPr id="3" name="Content Placeholder 2">
            <a:extLst>
              <a:ext uri="{FF2B5EF4-FFF2-40B4-BE49-F238E27FC236}">
                <a16:creationId xmlns:a16="http://schemas.microsoft.com/office/drawing/2014/main" id="{1FBC5399-0765-7026-F96C-57D50E82A5F1}"/>
              </a:ext>
            </a:extLst>
          </p:cNvPr>
          <p:cNvSpPr>
            <a:spLocks noGrp="1"/>
          </p:cNvSpPr>
          <p:nvPr>
            <p:ph idx="1"/>
          </p:nvPr>
        </p:nvSpPr>
        <p:spPr/>
        <p:txBody>
          <a:bodyPr>
            <a:normAutofit lnSpcReduction="10000"/>
          </a:bodyPr>
          <a:lstStyle/>
          <a:p>
            <a:pPr marL="0" indent="0">
              <a:buNone/>
            </a:pPr>
            <a:r>
              <a:rPr lang="en-US" sz="1800" dirty="0">
                <a:solidFill>
                  <a:schemeClr val="tx1"/>
                </a:solidFill>
              </a:rPr>
              <a:t>Self-study is submitted to APAP office by August 15. </a:t>
            </a:r>
          </a:p>
          <a:p>
            <a:pPr marL="0" indent="0">
              <a:buNone/>
            </a:pPr>
            <a:r>
              <a:rPr lang="en-US" sz="1800" dirty="0">
                <a:solidFill>
                  <a:schemeClr val="tx1"/>
                </a:solidFill>
              </a:rPr>
              <a:t>After APAP review and feedback, the program provides the final self-study to the program reviewers.  A copy of the self-study should also be shared with the program faculty.  </a:t>
            </a:r>
          </a:p>
          <a:p>
            <a:pPr marL="0" indent="0">
              <a:buNone/>
            </a:pPr>
            <a:r>
              <a:rPr lang="en-US" sz="1800" dirty="0">
                <a:solidFill>
                  <a:schemeClr val="tx1"/>
                </a:solidFill>
              </a:rPr>
              <a:t>Prepare the site visit itinerary. </a:t>
            </a:r>
          </a:p>
          <a:p>
            <a:pPr>
              <a:buFont typeface="Arial" panose="020B0604020202020204" pitchFamily="34" charset="0"/>
              <a:buChar char="•"/>
            </a:pPr>
            <a:r>
              <a:rPr lang="en-US" sz="1800" dirty="0">
                <a:solidFill>
                  <a:schemeClr val="tx1"/>
                </a:solidFill>
              </a:rPr>
              <a:t>For academic programs, as early as possible get multiple reviewer availability dates and check them against the Provost’s availability.  The Provost’s schedule fills quickly. </a:t>
            </a:r>
          </a:p>
          <a:p>
            <a:pPr>
              <a:buFont typeface="Arial" panose="020B0604020202020204" pitchFamily="34" charset="0"/>
              <a:buChar char="•"/>
            </a:pPr>
            <a:r>
              <a:rPr lang="en-US" sz="1800" dirty="0">
                <a:solidFill>
                  <a:schemeClr val="tx1"/>
                </a:solidFill>
              </a:rPr>
              <a:t>For centers and institutes, as early as possible get multiple reviewer availability dates and check them against the Vice Chancellor for Research’s availability. </a:t>
            </a:r>
          </a:p>
          <a:p>
            <a:pPr>
              <a:buFont typeface="Arial" panose="020B0604020202020204" pitchFamily="34" charset="0"/>
              <a:buChar char="•"/>
            </a:pPr>
            <a:r>
              <a:rPr lang="en-US" sz="1800" dirty="0">
                <a:solidFill>
                  <a:schemeClr val="tx1"/>
                </a:solidFill>
              </a:rPr>
              <a:t>For programs and centers in the School of Medicine, as early as possible get multiple reviewer availability dates and check them against the SOM Dean and Provost.  </a:t>
            </a:r>
          </a:p>
        </p:txBody>
      </p:sp>
    </p:spTree>
    <p:extLst>
      <p:ext uri="{BB962C8B-B14F-4D97-AF65-F5344CB8AC3E}">
        <p14:creationId xmlns:p14="http://schemas.microsoft.com/office/powerpoint/2010/main" val="1236612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Site visit Itinerary</a:t>
            </a:r>
          </a:p>
        </p:txBody>
      </p:sp>
      <p:sp>
        <p:nvSpPr>
          <p:cNvPr id="6" name="Content Placeholder 5"/>
          <p:cNvSpPr>
            <a:spLocks noGrp="1"/>
          </p:cNvSpPr>
          <p:nvPr>
            <p:ph sz="half" idx="1"/>
          </p:nvPr>
        </p:nvSpPr>
        <p:spPr/>
        <p:txBody>
          <a:bodyPr>
            <a:normAutofit/>
          </a:bodyPr>
          <a:lstStyle/>
          <a:p>
            <a:endParaRPr lang="en-US" dirty="0"/>
          </a:p>
        </p:txBody>
      </p:sp>
      <p:sp>
        <p:nvSpPr>
          <p:cNvPr id="7" name="Content Placeholder 6"/>
          <p:cNvSpPr>
            <a:spLocks noGrp="1"/>
          </p:cNvSpPr>
          <p:nvPr>
            <p:ph sz="half" idx="2"/>
          </p:nvPr>
        </p:nvSpPr>
        <p:spPr>
          <a:xfrm>
            <a:off x="4713317" y="2228005"/>
            <a:ext cx="4277422" cy="4048508"/>
          </a:xfrm>
        </p:spPr>
        <p:txBody>
          <a:bodyPr>
            <a:noAutofit/>
          </a:bodyPr>
          <a:lstStyle/>
          <a:p>
            <a:pPr lvl="0"/>
            <a:r>
              <a:rPr lang="en-US" sz="1600" dirty="0">
                <a:solidFill>
                  <a:schemeClr val="tx1"/>
                </a:solidFill>
              </a:rPr>
              <a:t>The program administrative unit is responsible for developing the itinerary. Meetings should be scheduled with:</a:t>
            </a:r>
          </a:p>
          <a:p>
            <a:pPr lvl="1"/>
            <a:r>
              <a:rPr lang="en-US" sz="1600" dirty="0">
                <a:solidFill>
                  <a:schemeClr val="tx1"/>
                </a:solidFill>
              </a:rPr>
              <a:t>Dean of College</a:t>
            </a:r>
          </a:p>
          <a:p>
            <a:pPr lvl="1"/>
            <a:r>
              <a:rPr lang="en-US" sz="1600" dirty="0">
                <a:solidFill>
                  <a:schemeClr val="tx1"/>
                </a:solidFill>
              </a:rPr>
              <a:t>Provost and Vice Chancellor for Academic Affairs (3-7648)</a:t>
            </a:r>
          </a:p>
          <a:p>
            <a:r>
              <a:rPr lang="en-US" sz="1600" dirty="0">
                <a:solidFill>
                  <a:schemeClr val="tx1"/>
                </a:solidFill>
              </a:rPr>
              <a:t>If applicable:</a:t>
            </a:r>
          </a:p>
          <a:p>
            <a:pPr lvl="1"/>
            <a:r>
              <a:rPr lang="en-US" sz="1600" dirty="0">
                <a:solidFill>
                  <a:schemeClr val="tx1"/>
                </a:solidFill>
              </a:rPr>
              <a:t>Vice Chancellor for Research (3-4551)</a:t>
            </a:r>
          </a:p>
          <a:p>
            <a:pPr lvl="1"/>
            <a:r>
              <a:rPr lang="en-US" sz="1600" dirty="0">
                <a:solidFill>
                  <a:schemeClr val="tx1"/>
                </a:solidFill>
              </a:rPr>
              <a:t>Extended Campus (3-4033) </a:t>
            </a:r>
          </a:p>
          <a:p>
            <a:pPr lvl="1"/>
            <a:r>
              <a:rPr lang="en-US" sz="1600" dirty="0">
                <a:solidFill>
                  <a:schemeClr val="tx1"/>
                </a:solidFill>
              </a:rPr>
              <a:t>University Core Curriculum (6-5555)</a:t>
            </a:r>
          </a:p>
          <a:p>
            <a:pPr lvl="1"/>
            <a:r>
              <a:rPr lang="en-US" sz="1600" dirty="0">
                <a:solidFill>
                  <a:schemeClr val="tx1"/>
                </a:solidFill>
              </a:rPr>
              <a:t>Dean of the Library (3-2522)</a:t>
            </a:r>
          </a:p>
          <a:p>
            <a:pPr lvl="1"/>
            <a:r>
              <a:rPr lang="en-US" sz="1600" dirty="0">
                <a:solidFill>
                  <a:schemeClr val="tx1"/>
                </a:solidFill>
              </a:rPr>
              <a:t>Center for Teaching Excellence (3-2258)</a:t>
            </a:r>
          </a:p>
          <a:p>
            <a:pPr lvl="0"/>
            <a:r>
              <a:rPr lang="en-US" sz="1600" dirty="0">
                <a:solidFill>
                  <a:schemeClr val="tx1"/>
                </a:solidFill>
              </a:rPr>
              <a:t>Include time for reviewers to tour facilities</a:t>
            </a:r>
          </a:p>
          <a:p>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578087904"/>
              </p:ext>
            </p:extLst>
          </p:nvPr>
        </p:nvGraphicFramePr>
        <p:xfrm>
          <a:off x="330580" y="2017128"/>
          <a:ext cx="4277422" cy="4608115"/>
        </p:xfrm>
        <a:graphic>
          <a:graphicData uri="http://schemas.openxmlformats.org/drawingml/2006/table">
            <a:tbl>
              <a:tblPr firstRow="1" firstCol="1" bandRow="1">
                <a:tableStyleId>{5C22544A-7EE6-4342-B048-85BDC9FD1C3A}</a:tableStyleId>
              </a:tblPr>
              <a:tblGrid>
                <a:gridCol w="656481">
                  <a:extLst>
                    <a:ext uri="{9D8B030D-6E8A-4147-A177-3AD203B41FA5}">
                      <a16:colId xmlns:a16="http://schemas.microsoft.com/office/drawing/2014/main" val="1558160643"/>
                    </a:ext>
                  </a:extLst>
                </a:gridCol>
                <a:gridCol w="1594770">
                  <a:extLst>
                    <a:ext uri="{9D8B030D-6E8A-4147-A177-3AD203B41FA5}">
                      <a16:colId xmlns:a16="http://schemas.microsoft.com/office/drawing/2014/main" val="1067126078"/>
                    </a:ext>
                  </a:extLst>
                </a:gridCol>
                <a:gridCol w="1098406">
                  <a:extLst>
                    <a:ext uri="{9D8B030D-6E8A-4147-A177-3AD203B41FA5}">
                      <a16:colId xmlns:a16="http://schemas.microsoft.com/office/drawing/2014/main" val="637274740"/>
                    </a:ext>
                  </a:extLst>
                </a:gridCol>
                <a:gridCol w="927765">
                  <a:extLst>
                    <a:ext uri="{9D8B030D-6E8A-4147-A177-3AD203B41FA5}">
                      <a16:colId xmlns:a16="http://schemas.microsoft.com/office/drawing/2014/main" val="1636946055"/>
                    </a:ext>
                  </a:extLst>
                </a:gridCol>
              </a:tblGrid>
              <a:tr h="151395">
                <a:tc>
                  <a:txBody>
                    <a:bodyPr/>
                    <a:lstStyle/>
                    <a:p>
                      <a:pPr marL="0" marR="0" algn="l">
                        <a:lnSpc>
                          <a:spcPct val="107000"/>
                        </a:lnSpc>
                        <a:spcBef>
                          <a:spcPts val="0"/>
                        </a:spcBef>
                        <a:spcAft>
                          <a:spcPts val="0"/>
                        </a:spcAft>
                      </a:pPr>
                      <a:r>
                        <a:rPr lang="en-US" sz="800" dirty="0">
                          <a:effectLst/>
                        </a:rPr>
                        <a:t>Day One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Event</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Location</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Escort</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4067980576"/>
                  </a:ext>
                </a:extLst>
              </a:tr>
              <a:tr h="308465">
                <a:tc>
                  <a:txBody>
                    <a:bodyPr/>
                    <a:lstStyle/>
                    <a:p>
                      <a:pPr marL="0" marR="0" algn="l">
                        <a:lnSpc>
                          <a:spcPct val="107000"/>
                        </a:lnSpc>
                        <a:spcBef>
                          <a:spcPts val="0"/>
                        </a:spcBef>
                        <a:spcAft>
                          <a:spcPts val="0"/>
                        </a:spcAft>
                      </a:pPr>
                      <a:r>
                        <a:rPr lang="en-US" sz="800" dirty="0">
                          <a:effectLst/>
                        </a:rPr>
                        <a:t>8:00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Initial Team Meeting: Breakfast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Internal Reviewers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2419150109"/>
                  </a:ext>
                </a:extLst>
              </a:tr>
              <a:tr h="308465">
                <a:tc>
                  <a:txBody>
                    <a:bodyPr/>
                    <a:lstStyle/>
                    <a:p>
                      <a:pPr marL="0" marR="0" algn="l">
                        <a:lnSpc>
                          <a:spcPct val="107000"/>
                        </a:lnSpc>
                        <a:spcBef>
                          <a:spcPts val="0"/>
                        </a:spcBef>
                        <a:spcAft>
                          <a:spcPts val="0"/>
                        </a:spcAft>
                      </a:pPr>
                      <a:r>
                        <a:rPr lang="en-US" sz="800" dirty="0">
                          <a:effectLst/>
                        </a:rPr>
                        <a:t>9:00-9:30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Reviewers meet with APAP and College Dean to review charge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Dean or APAP conference room</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1463817529"/>
                  </a:ext>
                </a:extLst>
              </a:tr>
              <a:tr h="151395">
                <a:tc>
                  <a:txBody>
                    <a:bodyPr/>
                    <a:lstStyle/>
                    <a:p>
                      <a:pPr marL="0" marR="0" algn="l">
                        <a:lnSpc>
                          <a:spcPct val="107000"/>
                        </a:lnSpc>
                        <a:spcBef>
                          <a:spcPts val="0"/>
                        </a:spcBef>
                        <a:spcAft>
                          <a:spcPts val="0"/>
                        </a:spcAft>
                      </a:pPr>
                      <a:r>
                        <a:rPr lang="en-US" sz="800" dirty="0">
                          <a:effectLst/>
                        </a:rPr>
                        <a:t>9:30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2102682660"/>
                  </a:ext>
                </a:extLst>
              </a:tr>
              <a:tr h="151395">
                <a:tc>
                  <a:txBody>
                    <a:bodyPr/>
                    <a:lstStyle/>
                    <a:p>
                      <a:pPr marL="0" marR="0" algn="l">
                        <a:lnSpc>
                          <a:spcPct val="107000"/>
                        </a:lnSpc>
                        <a:spcBef>
                          <a:spcPts val="0"/>
                        </a:spcBef>
                        <a:spcAft>
                          <a:spcPts val="0"/>
                        </a:spcAft>
                      </a:pPr>
                      <a:r>
                        <a:rPr lang="en-US" sz="800" dirty="0">
                          <a:effectLst/>
                        </a:rPr>
                        <a:t>10:00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2371618624"/>
                  </a:ext>
                </a:extLst>
              </a:tr>
              <a:tr h="151395">
                <a:tc>
                  <a:txBody>
                    <a:bodyPr/>
                    <a:lstStyle/>
                    <a:p>
                      <a:pPr marL="0" marR="0" algn="l">
                        <a:lnSpc>
                          <a:spcPct val="107000"/>
                        </a:lnSpc>
                        <a:spcBef>
                          <a:spcPts val="0"/>
                        </a:spcBef>
                        <a:spcAft>
                          <a:spcPts val="0"/>
                        </a:spcAft>
                      </a:pPr>
                      <a:r>
                        <a:rPr lang="en-US" sz="800" dirty="0">
                          <a:effectLst/>
                        </a:rPr>
                        <a:t>10:30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1207580445"/>
                  </a:ext>
                </a:extLst>
              </a:tr>
              <a:tr h="151395">
                <a:tc>
                  <a:txBody>
                    <a:bodyPr/>
                    <a:lstStyle/>
                    <a:p>
                      <a:pPr marL="0" marR="0" algn="l">
                        <a:lnSpc>
                          <a:spcPct val="107000"/>
                        </a:lnSpc>
                        <a:spcBef>
                          <a:spcPts val="0"/>
                        </a:spcBef>
                        <a:spcAft>
                          <a:spcPts val="0"/>
                        </a:spcAft>
                      </a:pPr>
                      <a:r>
                        <a:rPr lang="en-US" sz="800" dirty="0">
                          <a:effectLst/>
                        </a:rPr>
                        <a:t>11:00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2649009002"/>
                  </a:ext>
                </a:extLst>
              </a:tr>
              <a:tr h="151395">
                <a:tc>
                  <a:txBody>
                    <a:bodyPr/>
                    <a:lstStyle/>
                    <a:p>
                      <a:pPr marL="0" marR="0" algn="l">
                        <a:lnSpc>
                          <a:spcPct val="107000"/>
                        </a:lnSpc>
                        <a:spcBef>
                          <a:spcPts val="0"/>
                        </a:spcBef>
                        <a:spcAft>
                          <a:spcPts val="0"/>
                        </a:spcAft>
                      </a:pPr>
                      <a:r>
                        <a:rPr lang="en-US" sz="800" dirty="0">
                          <a:effectLst/>
                        </a:rPr>
                        <a:t>11:30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4041074298"/>
                  </a:ext>
                </a:extLst>
              </a:tr>
              <a:tr h="466506">
                <a:tc>
                  <a:txBody>
                    <a:bodyPr/>
                    <a:lstStyle/>
                    <a:p>
                      <a:pPr marL="0" marR="0" algn="l">
                        <a:lnSpc>
                          <a:spcPct val="107000"/>
                        </a:lnSpc>
                        <a:spcBef>
                          <a:spcPts val="0"/>
                        </a:spcBef>
                        <a:spcAft>
                          <a:spcPts val="0"/>
                        </a:spcAft>
                      </a:pPr>
                      <a:r>
                        <a:rPr lang="en-US" sz="800" dirty="0">
                          <a:effectLst/>
                        </a:rPr>
                        <a:t>12:00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Lunch meeting with students (up to 6 students) Provide names.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3097423363"/>
                  </a:ext>
                </a:extLst>
              </a:tr>
              <a:tr h="151395">
                <a:tc>
                  <a:txBody>
                    <a:bodyPr/>
                    <a:lstStyle/>
                    <a:p>
                      <a:pPr marL="0" marR="0" algn="l">
                        <a:lnSpc>
                          <a:spcPct val="107000"/>
                        </a:lnSpc>
                        <a:spcBef>
                          <a:spcPts val="0"/>
                        </a:spcBef>
                        <a:spcAft>
                          <a:spcPts val="0"/>
                        </a:spcAft>
                      </a:pPr>
                      <a:r>
                        <a:rPr lang="en-US" sz="800" dirty="0">
                          <a:effectLst/>
                        </a:rPr>
                        <a:t>1:00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80985704"/>
                  </a:ext>
                </a:extLst>
              </a:tr>
              <a:tr h="151395">
                <a:tc>
                  <a:txBody>
                    <a:bodyPr/>
                    <a:lstStyle/>
                    <a:p>
                      <a:pPr marL="0" marR="0" algn="l">
                        <a:lnSpc>
                          <a:spcPct val="107000"/>
                        </a:lnSpc>
                        <a:spcBef>
                          <a:spcPts val="0"/>
                        </a:spcBef>
                        <a:spcAft>
                          <a:spcPts val="0"/>
                        </a:spcAft>
                      </a:pPr>
                      <a:r>
                        <a:rPr lang="en-US" sz="800" dirty="0">
                          <a:effectLst/>
                        </a:rPr>
                        <a:t>2:00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2152955965"/>
                  </a:ext>
                </a:extLst>
              </a:tr>
              <a:tr h="151395">
                <a:tc>
                  <a:txBody>
                    <a:bodyPr/>
                    <a:lstStyle/>
                    <a:p>
                      <a:pPr marL="0" marR="0" algn="l">
                        <a:lnSpc>
                          <a:spcPct val="107000"/>
                        </a:lnSpc>
                        <a:spcBef>
                          <a:spcPts val="0"/>
                        </a:spcBef>
                        <a:spcAft>
                          <a:spcPts val="0"/>
                        </a:spcAft>
                      </a:pPr>
                      <a:r>
                        <a:rPr lang="en-US" sz="800" dirty="0">
                          <a:effectLst/>
                        </a:rPr>
                        <a:t>3:00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548320501"/>
                  </a:ext>
                </a:extLst>
              </a:tr>
              <a:tr h="151395">
                <a:tc>
                  <a:txBody>
                    <a:bodyPr/>
                    <a:lstStyle/>
                    <a:p>
                      <a:pPr marL="0" marR="0" algn="l">
                        <a:lnSpc>
                          <a:spcPct val="107000"/>
                        </a:lnSpc>
                        <a:spcBef>
                          <a:spcPts val="0"/>
                        </a:spcBef>
                        <a:spcAft>
                          <a:spcPts val="0"/>
                        </a:spcAft>
                      </a:pPr>
                      <a:r>
                        <a:rPr lang="en-US" sz="800" dirty="0">
                          <a:effectLst/>
                        </a:rPr>
                        <a:t>4:00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1919709438"/>
                  </a:ext>
                </a:extLst>
              </a:tr>
              <a:tr h="151395">
                <a:tc>
                  <a:txBody>
                    <a:bodyPr/>
                    <a:lstStyle/>
                    <a:p>
                      <a:pPr marL="0" marR="0" algn="l">
                        <a:lnSpc>
                          <a:spcPct val="107000"/>
                        </a:lnSpc>
                        <a:spcBef>
                          <a:spcPts val="0"/>
                        </a:spcBef>
                        <a:spcAft>
                          <a:spcPts val="0"/>
                        </a:spcAft>
                      </a:pPr>
                      <a:r>
                        <a:rPr lang="en-US" sz="800" dirty="0">
                          <a:effectLst/>
                        </a:rPr>
                        <a:t>5:00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Return to hotel</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816714249"/>
                  </a:ext>
                </a:extLst>
              </a:tr>
              <a:tr h="151395">
                <a:tc>
                  <a:txBody>
                    <a:bodyPr/>
                    <a:lstStyle/>
                    <a:p>
                      <a:pPr marL="0" marR="0" algn="l">
                        <a:lnSpc>
                          <a:spcPct val="107000"/>
                        </a:lnSpc>
                        <a:spcBef>
                          <a:spcPts val="0"/>
                        </a:spcBef>
                        <a:spcAft>
                          <a:spcPts val="0"/>
                        </a:spcAft>
                      </a:pPr>
                      <a:r>
                        <a:rPr lang="en-US" sz="800" dirty="0">
                          <a:effectLst/>
                        </a:rPr>
                        <a:t>6:00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Review Team Dinner</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3996591989"/>
                  </a:ext>
                </a:extLst>
              </a:tr>
              <a:tr h="151395">
                <a:tc>
                  <a:txBody>
                    <a:bodyPr/>
                    <a:lstStyle/>
                    <a:p>
                      <a:pPr marL="0" marR="0" algn="l">
                        <a:lnSpc>
                          <a:spcPct val="107000"/>
                        </a:lnSpc>
                        <a:spcBef>
                          <a:spcPts val="0"/>
                        </a:spcBef>
                        <a:spcAft>
                          <a:spcPts val="0"/>
                        </a:spcAft>
                      </a:pPr>
                      <a:r>
                        <a:rPr lang="en-US" sz="800" dirty="0">
                          <a:effectLst/>
                        </a:rPr>
                        <a:t>Day Two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3428579363"/>
                  </a:ext>
                </a:extLst>
              </a:tr>
              <a:tr h="151395">
                <a:tc>
                  <a:txBody>
                    <a:bodyPr/>
                    <a:lstStyle/>
                    <a:p>
                      <a:pPr marL="0" marR="0" algn="l">
                        <a:lnSpc>
                          <a:spcPct val="107000"/>
                        </a:lnSpc>
                        <a:spcBef>
                          <a:spcPts val="0"/>
                        </a:spcBef>
                        <a:spcAft>
                          <a:spcPts val="0"/>
                        </a:spcAft>
                      </a:pPr>
                      <a:r>
                        <a:rPr lang="en-US" sz="800" dirty="0">
                          <a:effectLst/>
                        </a:rPr>
                        <a:t>9:00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62120205"/>
                  </a:ext>
                </a:extLst>
              </a:tr>
              <a:tr h="151395">
                <a:tc>
                  <a:txBody>
                    <a:bodyPr/>
                    <a:lstStyle/>
                    <a:p>
                      <a:pPr marL="0" marR="0" algn="l">
                        <a:lnSpc>
                          <a:spcPct val="107000"/>
                        </a:lnSpc>
                        <a:spcBef>
                          <a:spcPts val="0"/>
                        </a:spcBef>
                        <a:spcAft>
                          <a:spcPts val="0"/>
                        </a:spcAft>
                      </a:pPr>
                      <a:r>
                        <a:rPr lang="en-US" sz="800" dirty="0">
                          <a:effectLst/>
                        </a:rPr>
                        <a:t>10:00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844241615"/>
                  </a:ext>
                </a:extLst>
              </a:tr>
              <a:tr h="151395">
                <a:tc>
                  <a:txBody>
                    <a:bodyPr/>
                    <a:lstStyle/>
                    <a:p>
                      <a:pPr marL="0" marR="0" algn="l">
                        <a:lnSpc>
                          <a:spcPct val="107000"/>
                        </a:lnSpc>
                        <a:spcBef>
                          <a:spcPts val="0"/>
                        </a:spcBef>
                        <a:spcAft>
                          <a:spcPts val="0"/>
                        </a:spcAft>
                      </a:pPr>
                      <a:r>
                        <a:rPr lang="en-US" sz="800" dirty="0">
                          <a:effectLst/>
                        </a:rPr>
                        <a:t>11:00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3873831094"/>
                  </a:ext>
                </a:extLst>
              </a:tr>
              <a:tr h="308465">
                <a:tc>
                  <a:txBody>
                    <a:bodyPr/>
                    <a:lstStyle/>
                    <a:p>
                      <a:pPr marL="0" marR="0" algn="l">
                        <a:lnSpc>
                          <a:spcPct val="107000"/>
                        </a:lnSpc>
                        <a:spcBef>
                          <a:spcPts val="0"/>
                        </a:spcBef>
                        <a:spcAft>
                          <a:spcPts val="0"/>
                        </a:spcAft>
                      </a:pPr>
                      <a:r>
                        <a:rPr lang="en-US" sz="800" dirty="0">
                          <a:effectLst/>
                        </a:rPr>
                        <a:t>12:30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Working lunch for reviewers to discuss preliminary findings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986587311"/>
                  </a:ext>
                </a:extLst>
              </a:tr>
              <a:tr h="308465">
                <a:tc>
                  <a:txBody>
                    <a:bodyPr/>
                    <a:lstStyle/>
                    <a:p>
                      <a:pPr marL="0" marR="0" algn="l">
                        <a:lnSpc>
                          <a:spcPct val="107000"/>
                        </a:lnSpc>
                        <a:spcBef>
                          <a:spcPts val="0"/>
                        </a:spcBef>
                        <a:spcAft>
                          <a:spcPts val="0"/>
                        </a:spcAft>
                      </a:pPr>
                      <a:r>
                        <a:rPr lang="en-US" sz="800" dirty="0">
                          <a:effectLst/>
                        </a:rPr>
                        <a:t>1:30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Exit meeting for review team with APAP and College Dean</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Dean or APAP conference room</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2428753347"/>
                  </a:ext>
                </a:extLst>
              </a:tr>
              <a:tr h="151395">
                <a:tc>
                  <a:txBody>
                    <a:bodyPr/>
                    <a:lstStyle/>
                    <a:p>
                      <a:pPr marL="0" marR="0" algn="l">
                        <a:lnSpc>
                          <a:spcPct val="107000"/>
                        </a:lnSpc>
                        <a:spcBef>
                          <a:spcPts val="0"/>
                        </a:spcBef>
                        <a:spcAft>
                          <a:spcPts val="0"/>
                        </a:spcAft>
                      </a:pPr>
                      <a:r>
                        <a:rPr lang="en-US" sz="800" dirty="0">
                          <a:effectLst/>
                        </a:rPr>
                        <a:t>2:00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Escort to hotel or airport</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4233132820"/>
                  </a:ext>
                </a:extLst>
              </a:tr>
              <a:tr h="334034">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FINAL REPORT DUE WITHIN ONE MONTH</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tc>
                  <a:txBody>
                    <a:bodyPr/>
                    <a:lstStyle/>
                    <a:p>
                      <a:pPr marL="0" marR="0" algn="l">
                        <a:lnSpc>
                          <a:spcPct val="107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3784" marR="43784" marT="0" marB="0"/>
                </a:tc>
                <a:extLst>
                  <a:ext uri="{0D108BD9-81ED-4DB2-BD59-A6C34878D82A}">
                    <a16:rowId xmlns:a16="http://schemas.microsoft.com/office/drawing/2014/main" val="1767329337"/>
                  </a:ext>
                </a:extLst>
              </a:tr>
            </a:tbl>
          </a:graphicData>
        </a:graphic>
      </p:graphicFrame>
    </p:spTree>
    <p:extLst>
      <p:ext uri="{BB962C8B-B14F-4D97-AF65-F5344CB8AC3E}">
        <p14:creationId xmlns:p14="http://schemas.microsoft.com/office/powerpoint/2010/main" val="1051595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E8C43-7A08-4E65-AAE0-F3FCD5C29FC5}"/>
              </a:ext>
            </a:extLst>
          </p:cNvPr>
          <p:cNvSpPr>
            <a:spLocks noGrp="1"/>
          </p:cNvSpPr>
          <p:nvPr>
            <p:ph type="title"/>
          </p:nvPr>
        </p:nvSpPr>
        <p:spPr/>
        <p:txBody>
          <a:bodyPr/>
          <a:lstStyle/>
          <a:p>
            <a:r>
              <a:rPr lang="en-US" dirty="0"/>
              <a:t>Site visit</a:t>
            </a:r>
          </a:p>
        </p:txBody>
      </p:sp>
      <p:sp>
        <p:nvSpPr>
          <p:cNvPr id="3" name="Content Placeholder 2">
            <a:extLst>
              <a:ext uri="{FF2B5EF4-FFF2-40B4-BE49-F238E27FC236}">
                <a16:creationId xmlns:a16="http://schemas.microsoft.com/office/drawing/2014/main" id="{3D974D18-F40C-480A-A8AB-964A30507403}"/>
              </a:ext>
            </a:extLst>
          </p:cNvPr>
          <p:cNvSpPr>
            <a:spLocks noGrp="1"/>
          </p:cNvSpPr>
          <p:nvPr>
            <p:ph idx="1"/>
          </p:nvPr>
        </p:nvSpPr>
        <p:spPr/>
        <p:txBody>
          <a:bodyPr>
            <a:normAutofit lnSpcReduction="10000"/>
          </a:bodyPr>
          <a:lstStyle/>
          <a:p>
            <a:pPr marL="0" indent="0">
              <a:buNone/>
            </a:pPr>
            <a:r>
              <a:rPr lang="en-US" sz="1800" dirty="0">
                <a:solidFill>
                  <a:schemeClr val="tx1"/>
                </a:solidFill>
              </a:rPr>
              <a:t>The purpose of the on-site review is to verify the evidence provided in the self-study. This is primarily done through interviews with a range of constituencies:</a:t>
            </a:r>
          </a:p>
          <a:p>
            <a:pPr lvl="1"/>
            <a:r>
              <a:rPr lang="en-US" sz="1800" dirty="0">
                <a:solidFill>
                  <a:schemeClr val="tx1"/>
                </a:solidFill>
              </a:rPr>
              <a:t>Faculty</a:t>
            </a:r>
          </a:p>
          <a:p>
            <a:pPr lvl="1"/>
            <a:r>
              <a:rPr lang="en-US" sz="1800" dirty="0">
                <a:solidFill>
                  <a:schemeClr val="tx1"/>
                </a:solidFill>
              </a:rPr>
              <a:t>Students</a:t>
            </a:r>
          </a:p>
          <a:p>
            <a:pPr lvl="1"/>
            <a:r>
              <a:rPr lang="en-US" sz="1800" dirty="0">
                <a:solidFill>
                  <a:schemeClr val="tx1"/>
                </a:solidFill>
              </a:rPr>
              <a:t>Provost</a:t>
            </a:r>
          </a:p>
          <a:p>
            <a:pPr lvl="1"/>
            <a:r>
              <a:rPr lang="en-US" sz="1800" dirty="0">
                <a:solidFill>
                  <a:schemeClr val="tx1"/>
                </a:solidFill>
              </a:rPr>
              <a:t>Dean</a:t>
            </a:r>
          </a:p>
          <a:p>
            <a:pPr lvl="1"/>
            <a:r>
              <a:rPr lang="en-US" sz="1800" dirty="0">
                <a:solidFill>
                  <a:schemeClr val="tx1"/>
                </a:solidFill>
              </a:rPr>
              <a:t>Vice Chancellor for Research</a:t>
            </a:r>
          </a:p>
          <a:p>
            <a:pPr lvl="1"/>
            <a:r>
              <a:rPr lang="en-US" sz="1800" dirty="0">
                <a:solidFill>
                  <a:schemeClr val="tx1"/>
                </a:solidFill>
              </a:rPr>
              <a:t>Advisory board</a:t>
            </a:r>
          </a:p>
          <a:p>
            <a:pPr lvl="1"/>
            <a:r>
              <a:rPr lang="en-US" sz="1800" dirty="0">
                <a:solidFill>
                  <a:schemeClr val="tx1"/>
                </a:solidFill>
              </a:rPr>
              <a:t>Collaborative or support programs</a:t>
            </a:r>
          </a:p>
          <a:p>
            <a:pPr lvl="1"/>
            <a:r>
              <a:rPr lang="en-US" sz="1800" dirty="0">
                <a:solidFill>
                  <a:schemeClr val="tx1"/>
                </a:solidFill>
              </a:rPr>
              <a:t>Tours of facilities (for virtual reviews: virtual, videos, labelled pictures)</a:t>
            </a:r>
          </a:p>
        </p:txBody>
      </p:sp>
    </p:spTree>
    <p:extLst>
      <p:ext uri="{BB962C8B-B14F-4D97-AF65-F5344CB8AC3E}">
        <p14:creationId xmlns:p14="http://schemas.microsoft.com/office/powerpoint/2010/main" val="3603100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Reviewers’ report</a:t>
            </a:r>
          </a:p>
        </p:txBody>
      </p:sp>
      <p:sp>
        <p:nvSpPr>
          <p:cNvPr id="7" name="Content Placeholder 6"/>
          <p:cNvSpPr>
            <a:spLocks noGrp="1"/>
          </p:cNvSpPr>
          <p:nvPr>
            <p:ph idx="1"/>
          </p:nvPr>
        </p:nvSpPr>
        <p:spPr>
          <a:xfrm>
            <a:off x="435895" y="2180497"/>
            <a:ext cx="8272211" cy="4369932"/>
          </a:xfrm>
        </p:spPr>
        <p:txBody>
          <a:bodyPr>
            <a:noAutofit/>
          </a:bodyPr>
          <a:lstStyle/>
          <a:p>
            <a:r>
              <a:rPr lang="en-US" sz="1600" dirty="0">
                <a:solidFill>
                  <a:schemeClr val="tx1"/>
                </a:solidFill>
              </a:rPr>
              <a:t>Overview</a:t>
            </a:r>
          </a:p>
          <a:p>
            <a:pPr lvl="1"/>
            <a:r>
              <a:rPr lang="en-US" sz="1400" dirty="0">
                <a:solidFill>
                  <a:schemeClr val="tx1"/>
                </a:solidFill>
              </a:rPr>
              <a:t>Unique or innovative approaches to teaching, learning, or new knowledge creation</a:t>
            </a:r>
          </a:p>
          <a:p>
            <a:r>
              <a:rPr lang="en-US" sz="1600" dirty="0">
                <a:solidFill>
                  <a:schemeClr val="tx1"/>
                </a:solidFill>
              </a:rPr>
              <a:t>Program Assessment</a:t>
            </a:r>
          </a:p>
          <a:p>
            <a:pPr lvl="1"/>
            <a:r>
              <a:rPr lang="en-US" sz="1400" dirty="0">
                <a:solidFill>
                  <a:schemeClr val="tx1"/>
                </a:solidFill>
              </a:rPr>
              <a:t>Are faculty involved with and aware of the content of the self-study?</a:t>
            </a:r>
          </a:p>
          <a:p>
            <a:pPr lvl="1"/>
            <a:r>
              <a:rPr lang="en-US" sz="1400" dirty="0">
                <a:solidFill>
                  <a:schemeClr val="tx1"/>
                </a:solidFill>
              </a:rPr>
              <a:t>Does the process for defining the mission, goals, and SLOs involve internal or external constituencies other than faculty?</a:t>
            </a:r>
          </a:p>
          <a:p>
            <a:pPr lvl="1"/>
            <a:r>
              <a:rPr lang="en-US" sz="1400" dirty="0">
                <a:solidFill>
                  <a:schemeClr val="tx1"/>
                </a:solidFill>
              </a:rPr>
              <a:t>Are the benchmarks (baselines) and assessment tools appropriate for determining the achievement of SLOs?</a:t>
            </a:r>
          </a:p>
          <a:p>
            <a:pPr lvl="1"/>
            <a:r>
              <a:rPr lang="en-US" sz="1400" dirty="0">
                <a:solidFill>
                  <a:schemeClr val="tx1"/>
                </a:solidFill>
              </a:rPr>
              <a:t>Is assessment used for continuous improvement? </a:t>
            </a:r>
          </a:p>
          <a:p>
            <a:r>
              <a:rPr lang="en-US" sz="1600" dirty="0">
                <a:solidFill>
                  <a:schemeClr val="tx1"/>
                </a:solidFill>
              </a:rPr>
              <a:t>Classrooms, Facilities and Laboratories</a:t>
            </a:r>
          </a:p>
          <a:p>
            <a:r>
              <a:rPr lang="en-US" sz="1600" dirty="0">
                <a:solidFill>
                  <a:schemeClr val="tx1"/>
                </a:solidFill>
              </a:rPr>
              <a:t>Online/off campus programs</a:t>
            </a:r>
          </a:p>
          <a:p>
            <a:r>
              <a:rPr lang="en-US" sz="1600" dirty="0">
                <a:solidFill>
                  <a:schemeClr val="tx1"/>
                </a:solidFill>
              </a:rPr>
              <a:t>Leadership and Institutional Support</a:t>
            </a:r>
          </a:p>
          <a:p>
            <a:r>
              <a:rPr lang="en-US" sz="1600" dirty="0">
                <a:solidFill>
                  <a:schemeClr val="tx1"/>
                </a:solidFill>
              </a:rPr>
              <a:t>Recommendations</a:t>
            </a:r>
          </a:p>
        </p:txBody>
      </p:sp>
    </p:spTree>
    <p:extLst>
      <p:ext uri="{BB962C8B-B14F-4D97-AF65-F5344CB8AC3E}">
        <p14:creationId xmlns:p14="http://schemas.microsoft.com/office/powerpoint/2010/main" val="2180779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IBHE Requirement for a review – report from dean</a:t>
            </a:r>
          </a:p>
        </p:txBody>
      </p:sp>
      <p:pic>
        <p:nvPicPr>
          <p:cNvPr id="3" name="Picture 2"/>
          <p:cNvPicPr>
            <a:picLocks noChangeAspect="1"/>
          </p:cNvPicPr>
          <p:nvPr/>
        </p:nvPicPr>
        <p:blipFill rotWithShape="1">
          <a:blip r:embed="rId2"/>
          <a:srcRect l="33007" t="8415" r="33180" b="11282"/>
          <a:stretch/>
        </p:blipFill>
        <p:spPr>
          <a:xfrm>
            <a:off x="0" y="1986742"/>
            <a:ext cx="3424844" cy="4405746"/>
          </a:xfrm>
          <a:prstGeom prst="rect">
            <a:avLst/>
          </a:prstGeom>
        </p:spPr>
      </p:pic>
      <p:sp>
        <p:nvSpPr>
          <p:cNvPr id="4" name="TextBox 3"/>
          <p:cNvSpPr txBox="1"/>
          <p:nvPr/>
        </p:nvSpPr>
        <p:spPr>
          <a:xfrm>
            <a:off x="3424844" y="2145171"/>
            <a:ext cx="5461462" cy="4278094"/>
          </a:xfrm>
          <a:prstGeom prst="rect">
            <a:avLst/>
          </a:prstGeom>
          <a:noFill/>
        </p:spPr>
        <p:txBody>
          <a:bodyPr wrap="square" rtlCol="0">
            <a:spAutoFit/>
          </a:bodyPr>
          <a:lstStyle/>
          <a:p>
            <a:r>
              <a:rPr lang="en-US" sz="1600" dirty="0"/>
              <a:t>5.1 Description and assessment of any major changes in the program [e.g., (a) changes in the overall discipline or field; (b) student demand; (c) societal need; (d) institutional context for offering the degree; (e) other elements appropriate to the discipline in question; and (f) other]. </a:t>
            </a:r>
          </a:p>
          <a:p>
            <a:endParaRPr lang="en-US" sz="1600" dirty="0"/>
          </a:p>
          <a:p>
            <a:r>
              <a:rPr lang="en-US" sz="1600" dirty="0"/>
              <a:t>5.2 Description of major findings and recommendations, including evidence of learning outcomes and identification of opportunities for program improvement;</a:t>
            </a:r>
          </a:p>
          <a:p>
            <a:r>
              <a:rPr lang="en-US" sz="1600" dirty="0"/>
              <a:t> </a:t>
            </a:r>
          </a:p>
          <a:p>
            <a:r>
              <a:rPr lang="en-US" sz="1600" dirty="0"/>
              <a:t>5.3 Description of actions taken since the last review, including instructional resources and practices, and curricular changes; and </a:t>
            </a:r>
          </a:p>
          <a:p>
            <a:endParaRPr lang="en-US" sz="1600" dirty="0"/>
          </a:p>
          <a:p>
            <a:r>
              <a:rPr lang="en-US" sz="1600" dirty="0"/>
              <a:t>5.4 Description of actions to be taken as a result of this review, including instructional resource and practices, and curricular changes.</a:t>
            </a:r>
          </a:p>
        </p:txBody>
      </p:sp>
      <p:sp>
        <p:nvSpPr>
          <p:cNvPr id="5" name="Oval 4"/>
          <p:cNvSpPr/>
          <p:nvPr/>
        </p:nvSpPr>
        <p:spPr>
          <a:xfrm>
            <a:off x="282633" y="3699163"/>
            <a:ext cx="3034145" cy="17789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8159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campus report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6613316"/>
              </p:ext>
            </p:extLst>
          </p:nvPr>
        </p:nvGraphicFramePr>
        <p:xfrm>
          <a:off x="436563" y="2181225"/>
          <a:ext cx="8270875"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B09F033E-C2D0-4AA2-9FD9-92D7179DB56D}"/>
              </a:ext>
            </a:extLst>
          </p:cNvPr>
          <p:cNvSpPr/>
          <p:nvPr/>
        </p:nvSpPr>
        <p:spPr>
          <a:xfrm>
            <a:off x="639197" y="5760103"/>
            <a:ext cx="7838982" cy="338554"/>
          </a:xfrm>
          <a:prstGeom prst="rect">
            <a:avLst/>
          </a:prstGeom>
        </p:spPr>
        <p:txBody>
          <a:bodyPr wrap="square">
            <a:spAutoFit/>
          </a:bodyPr>
          <a:lstStyle/>
          <a:p>
            <a:r>
              <a:rPr lang="en-US" sz="1600" dirty="0"/>
              <a:t>SIU System Program Quality Assurance Report </a:t>
            </a:r>
            <a:r>
              <a:rPr lang="en-US" sz="1600" dirty="0">
                <a:hlinkClick r:id="rId7">
                  <a:extLst>
                    <a:ext uri="{A12FA001-AC4F-418D-AE19-62706E023703}">
                      <ahyp:hlinkClr xmlns:ahyp="http://schemas.microsoft.com/office/drawing/2018/hyperlinkcolor" val="tx"/>
                    </a:ext>
                  </a:extLst>
                </a:hlinkClick>
              </a:rPr>
              <a:t>siusystem.edu/academic-affairs/reports.shtml</a:t>
            </a:r>
            <a:endParaRPr lang="en-US" sz="1600" dirty="0"/>
          </a:p>
        </p:txBody>
      </p:sp>
    </p:spTree>
    <p:extLst>
      <p:ext uri="{BB962C8B-B14F-4D97-AF65-F5344CB8AC3E}">
        <p14:creationId xmlns:p14="http://schemas.microsoft.com/office/powerpoint/2010/main" val="3713297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47CFD-1D50-4CA2-872C-5E7C3296E95E}"/>
              </a:ext>
            </a:extLst>
          </p:cNvPr>
          <p:cNvSpPr>
            <a:spLocks noGrp="1"/>
          </p:cNvSpPr>
          <p:nvPr>
            <p:ph type="title"/>
          </p:nvPr>
        </p:nvSpPr>
        <p:spPr/>
        <p:txBody>
          <a:bodyPr/>
          <a:lstStyle/>
          <a:p>
            <a:r>
              <a:rPr lang="en-US" dirty="0"/>
              <a:t>Expenses: aPAP Funded</a:t>
            </a:r>
          </a:p>
        </p:txBody>
      </p:sp>
      <p:sp>
        <p:nvSpPr>
          <p:cNvPr id="3" name="Content Placeholder 2">
            <a:extLst>
              <a:ext uri="{FF2B5EF4-FFF2-40B4-BE49-F238E27FC236}">
                <a16:creationId xmlns:a16="http://schemas.microsoft.com/office/drawing/2014/main" id="{21B1F57F-92B9-47F2-B14A-C7F2E30D82E7}"/>
              </a:ext>
            </a:extLst>
          </p:cNvPr>
          <p:cNvSpPr>
            <a:spLocks noGrp="1"/>
          </p:cNvSpPr>
          <p:nvPr>
            <p:ph idx="1"/>
          </p:nvPr>
        </p:nvSpPr>
        <p:spPr/>
        <p:txBody>
          <a:bodyPr>
            <a:normAutofit/>
          </a:bodyPr>
          <a:lstStyle/>
          <a:p>
            <a:pPr marL="0" indent="0">
              <a:buNone/>
            </a:pPr>
            <a:r>
              <a:rPr lang="en-US" sz="2000" dirty="0"/>
              <a:t>Total to be spent on each review for travel, lodging, and meals is $1,000. </a:t>
            </a:r>
          </a:p>
          <a:p>
            <a:pPr marL="0" indent="0">
              <a:buNone/>
            </a:pPr>
            <a:r>
              <a:rPr lang="en-US" sz="2000" dirty="0"/>
              <a:t>Additional funds will be provided by the APAP office, if an additional external reviewer is approved.</a:t>
            </a:r>
          </a:p>
          <a:p>
            <a:pPr marL="0" indent="0">
              <a:buNone/>
            </a:pPr>
            <a:r>
              <a:rPr lang="en-US" sz="2000" dirty="0"/>
              <a:t>Reimbursement to the academic unit requires submission of all paperwork to APAP office within </a:t>
            </a:r>
            <a:r>
              <a:rPr lang="en-US" sz="2000" b="1" dirty="0"/>
              <a:t>7 days</a:t>
            </a:r>
            <a:r>
              <a:rPr lang="en-US" sz="2000" dirty="0"/>
              <a:t> of the program review completion.</a:t>
            </a:r>
          </a:p>
          <a:p>
            <a:pPr marL="0" indent="0">
              <a:buNone/>
            </a:pPr>
            <a:r>
              <a:rPr lang="en-US" sz="2000" dirty="0"/>
              <a:t>If expenses exceed $1,000, the academic unit will need to cover additional expenses out of their own budgets.</a:t>
            </a:r>
          </a:p>
        </p:txBody>
      </p:sp>
    </p:spTree>
    <p:extLst>
      <p:ext uri="{BB962C8B-B14F-4D97-AF65-F5344CB8AC3E}">
        <p14:creationId xmlns:p14="http://schemas.microsoft.com/office/powerpoint/2010/main" val="3804191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IBHE Requirement for a review</a:t>
            </a:r>
          </a:p>
        </p:txBody>
      </p:sp>
      <p:sp>
        <p:nvSpPr>
          <p:cNvPr id="6" name="Content Placeholder 5"/>
          <p:cNvSpPr>
            <a:spLocks noGrp="1"/>
          </p:cNvSpPr>
          <p:nvPr>
            <p:ph idx="1"/>
          </p:nvPr>
        </p:nvSpPr>
        <p:spPr/>
        <p:txBody>
          <a:bodyPr>
            <a:normAutofit/>
          </a:bodyPr>
          <a:lstStyle/>
          <a:p>
            <a:r>
              <a:rPr lang="en-US" sz="1800" dirty="0">
                <a:solidFill>
                  <a:schemeClr val="tx1"/>
                </a:solidFill>
              </a:rPr>
              <a:t>The Illinois Board of Higher Education (IBHE) requires each degree program be reviewed on an eight-year cycle (</a:t>
            </a:r>
            <a:r>
              <a:rPr lang="en-US" sz="1800" dirty="0">
                <a:solidFill>
                  <a:schemeClr val="tx1"/>
                </a:solidFill>
                <a:hlinkClick r:id="rId2">
                  <a:extLst>
                    <a:ext uri="{A12FA001-AC4F-418D-AE19-62706E023703}">
                      <ahyp:hlinkClr xmlns:ahyp="http://schemas.microsoft.com/office/drawing/2018/hyperlinkcolor" val="tx"/>
                    </a:ext>
                  </a:extLst>
                </a:hlinkClick>
              </a:rPr>
              <a:t>https://www.ibhe.org/assets/files/ProgramReviewGuidelines.pdf</a:t>
            </a:r>
            <a:r>
              <a:rPr lang="en-US" sz="1800" dirty="0">
                <a:solidFill>
                  <a:schemeClr val="tx1"/>
                </a:solidFill>
              </a:rPr>
              <a:t>)   </a:t>
            </a:r>
          </a:p>
          <a:p>
            <a:r>
              <a:rPr lang="en-US" sz="1800" dirty="0">
                <a:solidFill>
                  <a:schemeClr val="tx1"/>
                </a:solidFill>
              </a:rPr>
              <a:t>Exceptions to this requirement are new programs, which are reviewed three years after approval. </a:t>
            </a:r>
          </a:p>
          <a:p>
            <a:r>
              <a:rPr lang="en-US" sz="1800" dirty="0">
                <a:solidFill>
                  <a:schemeClr val="tx1"/>
                </a:solidFill>
              </a:rPr>
              <a:t>Degree-specific accreditations meet the requirement of the IBHE-mandated review provided that they are reviewed at least every eight years.</a:t>
            </a:r>
            <a:endParaRPr lang="en-US" sz="2800" dirty="0">
              <a:solidFill>
                <a:schemeClr val="tx1"/>
              </a:solidFill>
            </a:endParaRPr>
          </a:p>
        </p:txBody>
      </p:sp>
    </p:spTree>
    <p:extLst>
      <p:ext uri="{BB962C8B-B14F-4D97-AF65-F5344CB8AC3E}">
        <p14:creationId xmlns:p14="http://schemas.microsoft.com/office/powerpoint/2010/main" val="1369408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Expenses: Honorarium</a:t>
            </a:r>
          </a:p>
        </p:txBody>
      </p:sp>
      <p:sp>
        <p:nvSpPr>
          <p:cNvPr id="3" name="Content Placeholder 2"/>
          <p:cNvSpPr>
            <a:spLocks noGrp="1"/>
          </p:cNvSpPr>
          <p:nvPr>
            <p:ph idx="1"/>
          </p:nvPr>
        </p:nvSpPr>
        <p:spPr>
          <a:xfrm>
            <a:off x="435897" y="2030136"/>
            <a:ext cx="8068023" cy="4428853"/>
          </a:xfrm>
        </p:spPr>
        <p:txBody>
          <a:bodyPr>
            <a:normAutofit/>
          </a:bodyPr>
          <a:lstStyle/>
          <a:p>
            <a:pPr marL="0" indent="0">
              <a:buNone/>
            </a:pPr>
            <a:r>
              <a:rPr lang="en-US" sz="2000" dirty="0"/>
              <a:t>External Reviewer Honorarium = $250</a:t>
            </a:r>
          </a:p>
          <a:p>
            <a:pPr lvl="1"/>
            <a:r>
              <a:rPr lang="en-US" sz="2000" dirty="0"/>
              <a:t>Honorarium should be submitted once the APAP office has approved the External Reviewer’s Report.</a:t>
            </a:r>
          </a:p>
          <a:p>
            <a:pPr lvl="1"/>
            <a:r>
              <a:rPr lang="en-US" sz="2000" dirty="0"/>
              <a:t>The academic unit prepares the documents: Invoice Distribution Form, Independent Contract Analysis Form, and W-9 Form.</a:t>
            </a:r>
          </a:p>
          <a:p>
            <a:pPr lvl="1"/>
            <a:r>
              <a:rPr lang="en-US" sz="2000" dirty="0"/>
              <a:t>Obtain the reviewers’ signatures on these forms before they depart from campus.</a:t>
            </a:r>
          </a:p>
          <a:p>
            <a:pPr marL="0" indent="0">
              <a:buNone/>
            </a:pPr>
            <a:r>
              <a:rPr lang="en-US" sz="2000" dirty="0"/>
              <a:t>Internal Reviewers do not receive an honorarium from the APAP.</a:t>
            </a:r>
          </a:p>
        </p:txBody>
      </p:sp>
    </p:spTree>
    <p:extLst>
      <p:ext uri="{BB962C8B-B14F-4D97-AF65-F5344CB8AC3E}">
        <p14:creationId xmlns:p14="http://schemas.microsoft.com/office/powerpoint/2010/main" val="2427232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5AF5C-8C6D-4398-90CC-006A23734CDE}"/>
              </a:ext>
            </a:extLst>
          </p:cNvPr>
          <p:cNvSpPr>
            <a:spLocks noGrp="1"/>
          </p:cNvSpPr>
          <p:nvPr>
            <p:ph type="title"/>
          </p:nvPr>
        </p:nvSpPr>
        <p:spPr/>
        <p:txBody>
          <a:bodyPr/>
          <a:lstStyle/>
          <a:p>
            <a:r>
              <a:rPr lang="en-US" dirty="0"/>
              <a:t>Expenses: Travel arrangements</a:t>
            </a:r>
          </a:p>
        </p:txBody>
      </p:sp>
      <p:sp>
        <p:nvSpPr>
          <p:cNvPr id="3" name="Content Placeholder 2">
            <a:extLst>
              <a:ext uri="{FF2B5EF4-FFF2-40B4-BE49-F238E27FC236}">
                <a16:creationId xmlns:a16="http://schemas.microsoft.com/office/drawing/2014/main" id="{495224CE-ECA6-42E9-A1A9-314A08BAF27B}"/>
              </a:ext>
            </a:extLst>
          </p:cNvPr>
          <p:cNvSpPr>
            <a:spLocks noGrp="1"/>
          </p:cNvSpPr>
          <p:nvPr>
            <p:ph idx="1"/>
          </p:nvPr>
        </p:nvSpPr>
        <p:spPr/>
        <p:txBody>
          <a:bodyPr>
            <a:normAutofit/>
          </a:bodyPr>
          <a:lstStyle/>
          <a:p>
            <a:pPr marL="0" indent="0">
              <a:buNone/>
            </a:pPr>
            <a:r>
              <a:rPr lang="en-US" sz="2000" dirty="0"/>
              <a:t>Units make travel arrangements for external reviewers.</a:t>
            </a:r>
          </a:p>
          <a:p>
            <a:pPr marL="0" indent="0">
              <a:buNone/>
            </a:pPr>
            <a:r>
              <a:rPr lang="en-US" sz="2000" dirty="0"/>
              <a:t>Use the P-card to cover these costs:</a:t>
            </a:r>
          </a:p>
          <a:p>
            <a:r>
              <a:rPr lang="en-US" sz="2000" dirty="0"/>
              <a:t>Airfare for a non-refundable, economy seat</a:t>
            </a:r>
          </a:p>
          <a:p>
            <a:r>
              <a:rPr lang="en-US" sz="2000" dirty="0"/>
              <a:t>An Enterprise Rental Car can be arranged through SIU Travel Service for pick-up/drop-off at St. Louis Lambert Airport.</a:t>
            </a:r>
          </a:p>
          <a:p>
            <a:r>
              <a:rPr lang="en-US" sz="2000" dirty="0"/>
              <a:t>Lodging</a:t>
            </a:r>
          </a:p>
        </p:txBody>
      </p:sp>
    </p:spTree>
    <p:extLst>
      <p:ext uri="{BB962C8B-B14F-4D97-AF65-F5344CB8AC3E}">
        <p14:creationId xmlns:p14="http://schemas.microsoft.com/office/powerpoint/2010/main" val="3225721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4FE6D-4C5B-44EB-950F-3706AFEC7BEB}"/>
              </a:ext>
            </a:extLst>
          </p:cNvPr>
          <p:cNvSpPr>
            <a:spLocks noGrp="1"/>
          </p:cNvSpPr>
          <p:nvPr>
            <p:ph type="title"/>
          </p:nvPr>
        </p:nvSpPr>
        <p:spPr/>
        <p:txBody>
          <a:bodyPr/>
          <a:lstStyle/>
          <a:p>
            <a:r>
              <a:rPr lang="en-US" dirty="0"/>
              <a:t>Expenses: Lodging arrangements</a:t>
            </a:r>
          </a:p>
        </p:txBody>
      </p:sp>
      <p:sp>
        <p:nvSpPr>
          <p:cNvPr id="3" name="Content Placeholder 2">
            <a:extLst>
              <a:ext uri="{FF2B5EF4-FFF2-40B4-BE49-F238E27FC236}">
                <a16:creationId xmlns:a16="http://schemas.microsoft.com/office/drawing/2014/main" id="{FB9F643B-61E1-4E67-A18C-60A5F19F2BFC}"/>
              </a:ext>
            </a:extLst>
          </p:cNvPr>
          <p:cNvSpPr>
            <a:spLocks noGrp="1"/>
          </p:cNvSpPr>
          <p:nvPr>
            <p:ph idx="1"/>
          </p:nvPr>
        </p:nvSpPr>
        <p:spPr/>
        <p:txBody>
          <a:bodyPr>
            <a:normAutofit/>
          </a:bodyPr>
          <a:lstStyle/>
          <a:p>
            <a:pPr marL="0" indent="0">
              <a:buNone/>
            </a:pPr>
            <a:r>
              <a:rPr lang="en-US" sz="2000" dirty="0"/>
              <a:t>According to SIU Travel Regulations…</a:t>
            </a:r>
          </a:p>
          <a:p>
            <a:r>
              <a:rPr lang="en-US" sz="2000" dirty="0"/>
              <a:t>Use either the Hampton Inn or Home2 Suites by Hilton in Carbondale. Request the in-state rate ($75) when making the reservation.</a:t>
            </a:r>
          </a:p>
          <a:p>
            <a:r>
              <a:rPr lang="en-US" sz="2000" dirty="0"/>
              <a:t>Units must use the SIU P-card to receive the discounted rate.</a:t>
            </a:r>
          </a:p>
          <a:p>
            <a:r>
              <a:rPr lang="en-US" sz="2000" dirty="0"/>
              <a:t>Room service and alcohol are not covered.</a:t>
            </a:r>
          </a:p>
        </p:txBody>
      </p:sp>
    </p:spTree>
    <p:extLst>
      <p:ext uri="{BB962C8B-B14F-4D97-AF65-F5344CB8AC3E}">
        <p14:creationId xmlns:p14="http://schemas.microsoft.com/office/powerpoint/2010/main" val="324946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DB8F9-3BBD-4DD8-9129-FE45D63E7F37}"/>
              </a:ext>
            </a:extLst>
          </p:cNvPr>
          <p:cNvSpPr>
            <a:spLocks noGrp="1"/>
          </p:cNvSpPr>
          <p:nvPr>
            <p:ph type="title"/>
          </p:nvPr>
        </p:nvSpPr>
        <p:spPr/>
        <p:txBody>
          <a:bodyPr/>
          <a:lstStyle/>
          <a:p>
            <a:r>
              <a:rPr lang="en-US" dirty="0"/>
              <a:t>Expenses: Meals</a:t>
            </a:r>
          </a:p>
        </p:txBody>
      </p:sp>
      <p:sp>
        <p:nvSpPr>
          <p:cNvPr id="3" name="Content Placeholder 2">
            <a:extLst>
              <a:ext uri="{FF2B5EF4-FFF2-40B4-BE49-F238E27FC236}">
                <a16:creationId xmlns:a16="http://schemas.microsoft.com/office/drawing/2014/main" id="{92E7FE0C-F478-43BD-A90F-EA1015FAB2BF}"/>
              </a:ext>
            </a:extLst>
          </p:cNvPr>
          <p:cNvSpPr>
            <a:spLocks noGrp="1"/>
          </p:cNvSpPr>
          <p:nvPr>
            <p:ph idx="1"/>
          </p:nvPr>
        </p:nvSpPr>
        <p:spPr>
          <a:xfrm>
            <a:off x="435895" y="2180497"/>
            <a:ext cx="8272211" cy="4379960"/>
          </a:xfrm>
        </p:spPr>
        <p:txBody>
          <a:bodyPr>
            <a:normAutofit fontScale="92500" lnSpcReduction="10000"/>
          </a:bodyPr>
          <a:lstStyle/>
          <a:p>
            <a:pPr marL="0" indent="0">
              <a:buNone/>
            </a:pPr>
            <a:r>
              <a:rPr lang="en-US" sz="2000" dirty="0"/>
              <a:t>All meals are covered for internal and external reviewers (per diem rates).</a:t>
            </a:r>
          </a:p>
          <a:p>
            <a:pPr marL="0" indent="0">
              <a:buNone/>
            </a:pPr>
            <a:r>
              <a:rPr lang="en-US" sz="2000" dirty="0"/>
              <a:t>No additional guests, other than students at a student luncheon. The APAP office will fund up to $100 for a student luncheon.</a:t>
            </a:r>
          </a:p>
          <a:p>
            <a:pPr marL="0" indent="0">
              <a:buNone/>
            </a:pPr>
            <a:r>
              <a:rPr lang="en-US" sz="2000" dirty="0"/>
              <a:t>Alcohol is not covered.</a:t>
            </a:r>
          </a:p>
          <a:p>
            <a:pPr marL="0" indent="0">
              <a:buNone/>
            </a:pPr>
            <a:r>
              <a:rPr lang="en-US" sz="2000" dirty="0"/>
              <a:t>Ask reviewers to turn in all receipts prior to departure. Meal receipts must be itemized.</a:t>
            </a:r>
          </a:p>
          <a:p>
            <a:pPr marL="0" indent="0">
              <a:buNone/>
            </a:pPr>
            <a:r>
              <a:rPr lang="en-US" sz="2000" dirty="0"/>
              <a:t>Per University expense guidelines, meals require an </a:t>
            </a:r>
            <a:r>
              <a:rPr lang="en-US" sz="2000" i="1" dirty="0"/>
              <a:t>Entertainment Expense Documentation (EED)</a:t>
            </a:r>
            <a:r>
              <a:rPr lang="en-US" sz="2000" dirty="0"/>
              <a:t> form approved in advance. The academic unit submits draft EED to </a:t>
            </a:r>
            <a:r>
              <a:rPr lang="en-US" sz="2000" dirty="0">
                <a:hlinkClick r:id="rId2"/>
              </a:rPr>
              <a:t>apap@siu.edu</a:t>
            </a:r>
            <a:r>
              <a:rPr lang="en-US" sz="2000" dirty="0"/>
              <a:t> </a:t>
            </a:r>
            <a:r>
              <a:rPr lang="en-US" sz="2000" b="1" dirty="0"/>
              <a:t>at the minimum </a:t>
            </a:r>
            <a:r>
              <a:rPr lang="en-US" sz="2000" dirty="0"/>
              <a:t>of two weeks prior to the scheduled review. All meals for the program review are to be included on one form. The APAP office obtains signatures and returns the approved EED form to the academic unit.</a:t>
            </a:r>
          </a:p>
          <a:p>
            <a:pPr marL="0" indent="0">
              <a:buNone/>
            </a:pPr>
            <a:r>
              <a:rPr lang="en-US" sz="2000" dirty="0"/>
              <a:t>For each meal, the academic unit needs to submit the </a:t>
            </a:r>
            <a:r>
              <a:rPr lang="en-US" sz="2000" i="1" dirty="0"/>
              <a:t>P-card Transaction Request </a:t>
            </a:r>
            <a:r>
              <a:rPr lang="en-US" sz="2000" dirty="0"/>
              <a:t>form, itemized receipt,</a:t>
            </a:r>
            <a:r>
              <a:rPr lang="en-US" sz="2000" i="1" dirty="0"/>
              <a:t> </a:t>
            </a:r>
            <a:r>
              <a:rPr lang="en-US" sz="2000" dirty="0"/>
              <a:t>and EED</a:t>
            </a:r>
            <a:r>
              <a:rPr lang="en-US" sz="2000" i="1" dirty="0"/>
              <a:t> </a:t>
            </a:r>
            <a:r>
              <a:rPr lang="en-US" sz="2000" dirty="0"/>
              <a:t>form. </a:t>
            </a:r>
          </a:p>
        </p:txBody>
      </p:sp>
    </p:spTree>
    <p:extLst>
      <p:ext uri="{BB962C8B-B14F-4D97-AF65-F5344CB8AC3E}">
        <p14:creationId xmlns:p14="http://schemas.microsoft.com/office/powerpoint/2010/main" val="31340528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1FB78-C740-4C6B-951F-C0455EF8CD34}"/>
              </a:ext>
            </a:extLst>
          </p:cNvPr>
          <p:cNvSpPr>
            <a:spLocks noGrp="1"/>
          </p:cNvSpPr>
          <p:nvPr>
            <p:ph type="title"/>
          </p:nvPr>
        </p:nvSpPr>
        <p:spPr/>
        <p:txBody>
          <a:bodyPr/>
          <a:lstStyle/>
          <a:p>
            <a:r>
              <a:rPr lang="en-US" dirty="0"/>
              <a:t>Expenses: campus forms</a:t>
            </a:r>
          </a:p>
        </p:txBody>
      </p:sp>
      <p:sp>
        <p:nvSpPr>
          <p:cNvPr id="3" name="Content Placeholder 2">
            <a:extLst>
              <a:ext uri="{FF2B5EF4-FFF2-40B4-BE49-F238E27FC236}">
                <a16:creationId xmlns:a16="http://schemas.microsoft.com/office/drawing/2014/main" id="{55F9EB81-B406-43E3-9CAC-2920097BA2B2}"/>
              </a:ext>
            </a:extLst>
          </p:cNvPr>
          <p:cNvSpPr>
            <a:spLocks noGrp="1"/>
          </p:cNvSpPr>
          <p:nvPr>
            <p:ph idx="1"/>
          </p:nvPr>
        </p:nvSpPr>
        <p:spPr/>
        <p:txBody>
          <a:bodyPr/>
          <a:lstStyle/>
          <a:p>
            <a:pPr marL="0" indent="0">
              <a:buNone/>
            </a:pPr>
            <a:r>
              <a:rPr lang="en-US" sz="2000" dirty="0"/>
              <a:t>Invoice Distribution Form:  </a:t>
            </a:r>
            <a:r>
              <a:rPr lang="en-US" sz="1400" dirty="0">
                <a:solidFill>
                  <a:schemeClr val="bg1">
                    <a:lumMod val="85000"/>
                  </a:schemeClr>
                </a:solidFill>
                <a:hlinkClick r:id="rId2"/>
              </a:rPr>
              <a:t>https://eforms.siu.edu/siuforms/info/acp0302.php</a:t>
            </a:r>
            <a:endParaRPr lang="en-US" sz="1400" dirty="0">
              <a:solidFill>
                <a:schemeClr val="bg1">
                  <a:lumMod val="85000"/>
                </a:schemeClr>
              </a:solidFill>
            </a:endParaRPr>
          </a:p>
          <a:p>
            <a:pPr marL="0" indent="0">
              <a:buNone/>
            </a:pPr>
            <a:r>
              <a:rPr lang="en-US" sz="2000" dirty="0"/>
              <a:t>Independent Contract Analysis Form: </a:t>
            </a:r>
            <a:r>
              <a:rPr lang="en-US" sz="1400" dirty="0">
                <a:hlinkClick r:id="rId3"/>
              </a:rPr>
              <a:t>https://eforms.siu.edu/siuforms/forms/hro1070.pdf</a:t>
            </a:r>
            <a:r>
              <a:rPr lang="en-US" sz="1400" dirty="0"/>
              <a:t> </a:t>
            </a:r>
          </a:p>
          <a:p>
            <a:pPr marL="0" indent="0">
              <a:buNone/>
            </a:pPr>
            <a:r>
              <a:rPr lang="en-US" sz="2000" dirty="0"/>
              <a:t>W-9: </a:t>
            </a:r>
            <a:r>
              <a:rPr lang="en-US" sz="1400" dirty="0">
                <a:hlinkClick r:id="rId4"/>
              </a:rPr>
              <a:t>https://procurement.siu.edu/_common/documents/forms/w9.pdf</a:t>
            </a:r>
            <a:r>
              <a:rPr lang="en-US" sz="1400" dirty="0"/>
              <a:t> </a:t>
            </a:r>
          </a:p>
          <a:p>
            <a:pPr marL="0" indent="0">
              <a:buNone/>
            </a:pPr>
            <a:r>
              <a:rPr lang="en-US" sz="2000" dirty="0"/>
              <a:t>Entertainment Expense Documentation Form: </a:t>
            </a:r>
            <a:r>
              <a:rPr lang="en-US" sz="1400" dirty="0"/>
              <a:t> </a:t>
            </a:r>
            <a:r>
              <a:rPr lang="en-US" sz="1400" dirty="0">
                <a:hlinkClick r:id="rId5"/>
              </a:rPr>
              <a:t>https://eforms.siu.edu/siuforms/forms/prc0400.pdf</a:t>
            </a:r>
            <a:r>
              <a:rPr lang="en-US" sz="1400" dirty="0"/>
              <a:t> </a:t>
            </a:r>
          </a:p>
        </p:txBody>
      </p:sp>
    </p:spTree>
    <p:extLst>
      <p:ext uri="{BB962C8B-B14F-4D97-AF65-F5344CB8AC3E}">
        <p14:creationId xmlns:p14="http://schemas.microsoft.com/office/powerpoint/2010/main" val="2969261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DCA2B-1DD9-46BC-8360-F34C2CC2B0F1}"/>
              </a:ext>
            </a:extLst>
          </p:cNvPr>
          <p:cNvSpPr>
            <a:spLocks noGrp="1"/>
          </p:cNvSpPr>
          <p:nvPr>
            <p:ph type="title"/>
          </p:nvPr>
        </p:nvSpPr>
        <p:spPr/>
        <p:txBody>
          <a:bodyPr/>
          <a:lstStyle/>
          <a:p>
            <a:r>
              <a:rPr lang="en-US" dirty="0"/>
              <a:t>On-line resources – apap website</a:t>
            </a:r>
          </a:p>
        </p:txBody>
      </p:sp>
      <p:sp>
        <p:nvSpPr>
          <p:cNvPr id="3" name="Content Placeholder 2">
            <a:extLst>
              <a:ext uri="{FF2B5EF4-FFF2-40B4-BE49-F238E27FC236}">
                <a16:creationId xmlns:a16="http://schemas.microsoft.com/office/drawing/2014/main" id="{16E76F7F-EB6C-4432-ADCD-CC6231B2BFA6}"/>
              </a:ext>
            </a:extLst>
          </p:cNvPr>
          <p:cNvSpPr>
            <a:spLocks noGrp="1"/>
          </p:cNvSpPr>
          <p:nvPr>
            <p:ph idx="1"/>
          </p:nvPr>
        </p:nvSpPr>
        <p:spPr>
          <a:xfrm>
            <a:off x="435894" y="2318915"/>
            <a:ext cx="8272211" cy="4539085"/>
          </a:xfrm>
        </p:spPr>
        <p:txBody>
          <a:bodyPr>
            <a:normAutofit fontScale="92500" lnSpcReduction="20000"/>
          </a:bodyPr>
          <a:lstStyle/>
          <a:p>
            <a:r>
              <a:rPr lang="en-US" sz="1800" dirty="0">
                <a:solidFill>
                  <a:schemeClr val="tx1"/>
                </a:solidFill>
              </a:rPr>
              <a:t>Assessment plan template</a:t>
            </a:r>
          </a:p>
          <a:p>
            <a:r>
              <a:rPr lang="en-US" sz="1800" dirty="0">
                <a:solidFill>
                  <a:schemeClr val="tx1"/>
                </a:solidFill>
              </a:rPr>
              <a:t>Assessment report template</a:t>
            </a:r>
          </a:p>
          <a:p>
            <a:r>
              <a:rPr lang="en-US" sz="1800" dirty="0">
                <a:solidFill>
                  <a:schemeClr val="tx1"/>
                </a:solidFill>
              </a:rPr>
              <a:t>Program Resources</a:t>
            </a:r>
          </a:p>
          <a:p>
            <a:pPr lvl="1"/>
            <a:r>
              <a:rPr lang="en-US" sz="1800" dirty="0">
                <a:solidFill>
                  <a:schemeClr val="tx1"/>
                </a:solidFill>
              </a:rPr>
              <a:t>Self-Study Template</a:t>
            </a:r>
          </a:p>
          <a:p>
            <a:pPr lvl="1"/>
            <a:r>
              <a:rPr lang="en-US" sz="1800" dirty="0">
                <a:solidFill>
                  <a:schemeClr val="tx1"/>
                </a:solidFill>
              </a:rPr>
              <a:t>Itinerary Template</a:t>
            </a:r>
          </a:p>
          <a:p>
            <a:pPr lvl="1"/>
            <a:r>
              <a:rPr lang="en-US" sz="1800" dirty="0">
                <a:solidFill>
                  <a:schemeClr val="tx1"/>
                </a:solidFill>
              </a:rPr>
              <a:t>Program Review Expense Guidelines</a:t>
            </a:r>
          </a:p>
          <a:p>
            <a:pPr lvl="1"/>
            <a:r>
              <a:rPr lang="en-US" sz="1800" dirty="0">
                <a:solidFill>
                  <a:schemeClr val="tx1"/>
                </a:solidFill>
              </a:rPr>
              <a:t>Suggested Guidelines for Faculty CV (short form)</a:t>
            </a:r>
          </a:p>
          <a:p>
            <a:r>
              <a:rPr lang="en-US" sz="1800" dirty="0">
                <a:solidFill>
                  <a:schemeClr val="tx1"/>
                </a:solidFill>
              </a:rPr>
              <a:t>Reviewer Resources</a:t>
            </a:r>
          </a:p>
          <a:p>
            <a:pPr lvl="1"/>
            <a:r>
              <a:rPr lang="en-US" sz="1800" dirty="0">
                <a:solidFill>
                  <a:schemeClr val="tx1"/>
                </a:solidFill>
              </a:rPr>
              <a:t>Sample Reviewer Questions</a:t>
            </a:r>
          </a:p>
          <a:p>
            <a:pPr lvl="1"/>
            <a:r>
              <a:rPr lang="en-US" sz="1800" dirty="0">
                <a:solidFill>
                  <a:schemeClr val="tx1"/>
                </a:solidFill>
              </a:rPr>
              <a:t>Reviewer Report Template</a:t>
            </a:r>
          </a:p>
          <a:p>
            <a:r>
              <a:rPr lang="en-US" sz="1800" dirty="0">
                <a:solidFill>
                  <a:schemeClr val="tx1"/>
                </a:solidFill>
              </a:rPr>
              <a:t>Dean Resources</a:t>
            </a:r>
          </a:p>
          <a:p>
            <a:pPr lvl="1"/>
            <a:r>
              <a:rPr lang="en-US" sz="1800" dirty="0">
                <a:solidFill>
                  <a:schemeClr val="tx1"/>
                </a:solidFill>
              </a:rPr>
              <a:t>IBHE Program Review Form </a:t>
            </a:r>
          </a:p>
          <a:p>
            <a:r>
              <a:rPr lang="en-US" sz="1950" dirty="0">
                <a:solidFill>
                  <a:schemeClr val="tx1"/>
                </a:solidFill>
              </a:rPr>
              <a:t>Tutorials</a:t>
            </a:r>
          </a:p>
          <a:p>
            <a:pPr lvl="1"/>
            <a:endParaRPr lang="en-US" sz="1800" dirty="0"/>
          </a:p>
          <a:p>
            <a:pPr lvl="1"/>
            <a:endParaRPr lang="en-US" sz="1800" dirty="0"/>
          </a:p>
        </p:txBody>
      </p:sp>
      <p:sp>
        <p:nvSpPr>
          <p:cNvPr id="4" name="Oval 3">
            <a:extLst>
              <a:ext uri="{FF2B5EF4-FFF2-40B4-BE49-F238E27FC236}">
                <a16:creationId xmlns:a16="http://schemas.microsoft.com/office/drawing/2014/main" id="{74339095-DFDB-404B-8E1D-178D8DC9A35D}"/>
              </a:ext>
            </a:extLst>
          </p:cNvPr>
          <p:cNvSpPr/>
          <p:nvPr/>
        </p:nvSpPr>
        <p:spPr>
          <a:xfrm>
            <a:off x="3649213" y="2122415"/>
            <a:ext cx="4169326" cy="864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hlinkClick r:id="rId2">
                  <a:extLst>
                    <a:ext uri="{A12FA001-AC4F-418D-AE19-62706E023703}">
                      <ahyp:hlinkClr xmlns:ahyp="http://schemas.microsoft.com/office/drawing/2018/hyperlinkcolor" val="tx"/>
                    </a:ext>
                  </a:extLst>
                </a:hlinkClick>
              </a:rPr>
              <a:t>https://pvcaa.siu.edu/associate-academic-programs/program-review/</a:t>
            </a:r>
            <a:endParaRPr lang="en-US" sz="1400" dirty="0">
              <a:solidFill>
                <a:schemeClr val="bg1"/>
              </a:solidFill>
            </a:endParaRPr>
          </a:p>
        </p:txBody>
      </p:sp>
    </p:spTree>
    <p:extLst>
      <p:ext uri="{BB962C8B-B14F-4D97-AF65-F5344CB8AC3E}">
        <p14:creationId xmlns:p14="http://schemas.microsoft.com/office/powerpoint/2010/main" val="29781465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4" name="Content Placeholder 2">
            <a:extLst>
              <a:ext uri="{FF2B5EF4-FFF2-40B4-BE49-F238E27FC236}">
                <a16:creationId xmlns:a16="http://schemas.microsoft.com/office/drawing/2014/main" id="{6F29513A-1293-46E0-8320-92FB2FC79845}"/>
              </a:ext>
            </a:extLst>
          </p:cNvPr>
          <p:cNvSpPr txBox="1">
            <a:spLocks/>
          </p:cNvSpPr>
          <p:nvPr/>
        </p:nvSpPr>
        <p:spPr>
          <a:xfrm>
            <a:off x="310059" y="2089616"/>
            <a:ext cx="8272211" cy="4378296"/>
          </a:xfrm>
          <a:prstGeom prst="rect">
            <a:avLst/>
          </a:prstGeom>
        </p:spPr>
        <p:txBody>
          <a:bodyPr vert="horz" lIns="91440" tIns="45720" rIns="91440" bIns="45720" rtlCol="0" anchor="ctr">
            <a:normAutofit/>
          </a:bodyPr>
          <a:lst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a:lstStyle>
          <a:p>
            <a:r>
              <a:rPr lang="en-US" sz="1800" dirty="0">
                <a:solidFill>
                  <a:schemeClr val="tx1"/>
                </a:solidFill>
              </a:rPr>
              <a:t>At the end of this tutorial/workshop, attendees will:</a:t>
            </a:r>
          </a:p>
          <a:p>
            <a:pPr lvl="1"/>
            <a:r>
              <a:rPr lang="en-US" sz="1800" dirty="0">
                <a:solidFill>
                  <a:schemeClr val="tx1"/>
                </a:solidFill>
              </a:rPr>
              <a:t>Be cognizant of IBHE’s requirement for program review</a:t>
            </a:r>
          </a:p>
          <a:p>
            <a:pPr lvl="1"/>
            <a:r>
              <a:rPr lang="en-US" sz="1800" dirty="0">
                <a:solidFill>
                  <a:schemeClr val="tx1"/>
                </a:solidFill>
              </a:rPr>
              <a:t>Have a working knowledge of the process used for program review at SIUC</a:t>
            </a:r>
          </a:p>
          <a:p>
            <a:pPr lvl="1"/>
            <a:r>
              <a:rPr lang="en-US" sz="1800" dirty="0">
                <a:solidFill>
                  <a:schemeClr val="tx1"/>
                </a:solidFill>
              </a:rPr>
              <a:t>Be informed of the State of Illinois policy governing conflict of interest regarding the nomination of program reviewers</a:t>
            </a:r>
          </a:p>
          <a:p>
            <a:pPr lvl="1"/>
            <a:r>
              <a:rPr lang="en-US" sz="1800" dirty="0">
                <a:solidFill>
                  <a:schemeClr val="tx1"/>
                </a:solidFill>
              </a:rPr>
              <a:t>Be informed about writing a self-study</a:t>
            </a:r>
          </a:p>
          <a:p>
            <a:pPr lvl="1"/>
            <a:r>
              <a:rPr lang="en-US" sz="1800" dirty="0">
                <a:solidFill>
                  <a:schemeClr val="tx1"/>
                </a:solidFill>
              </a:rPr>
              <a:t>Consider the different constituencies that could be involved with the on-site review</a:t>
            </a:r>
          </a:p>
          <a:p>
            <a:pPr lvl="1"/>
            <a:r>
              <a:rPr lang="en-US" sz="1800" dirty="0">
                <a:solidFill>
                  <a:schemeClr val="tx1"/>
                </a:solidFill>
              </a:rPr>
              <a:t>Be cognizant of the financial support available through the APAP office</a:t>
            </a:r>
          </a:p>
          <a:p>
            <a:pPr lvl="1"/>
            <a:r>
              <a:rPr lang="en-US" sz="1800" dirty="0">
                <a:solidFill>
                  <a:schemeClr val="tx1"/>
                </a:solidFill>
              </a:rPr>
              <a:t>Have a working knowledge of resources available through APAP website</a:t>
            </a:r>
          </a:p>
          <a:p>
            <a:pPr lvl="1"/>
            <a:r>
              <a:rPr lang="en-US" sz="1800" dirty="0">
                <a:solidFill>
                  <a:schemeClr val="tx1"/>
                </a:solidFill>
              </a:rPr>
              <a:t>Have access to all final reports for the campus and system</a:t>
            </a:r>
          </a:p>
          <a:p>
            <a:pPr marL="0" indent="0">
              <a:buNone/>
            </a:pPr>
            <a:endParaRPr lang="en-US" sz="1800" dirty="0">
              <a:solidFill>
                <a:schemeClr val="tx1"/>
              </a:solidFill>
            </a:endParaRPr>
          </a:p>
          <a:p>
            <a:endParaRPr lang="en-US" sz="1800" dirty="0">
              <a:solidFill>
                <a:schemeClr val="tx1"/>
              </a:solidFill>
            </a:endParaRPr>
          </a:p>
        </p:txBody>
      </p:sp>
    </p:spTree>
    <p:extLst>
      <p:ext uri="{BB962C8B-B14F-4D97-AF65-F5344CB8AC3E}">
        <p14:creationId xmlns:p14="http://schemas.microsoft.com/office/powerpoint/2010/main" val="2979728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7F3CD-01CD-49C7-8903-541CF6F4D5CC}"/>
              </a:ext>
            </a:extLst>
          </p:cNvPr>
          <p:cNvSpPr>
            <a:spLocks noGrp="1"/>
          </p:cNvSpPr>
          <p:nvPr>
            <p:ph type="title"/>
          </p:nvPr>
        </p:nvSpPr>
        <p:spPr/>
        <p:txBody>
          <a:bodyPr/>
          <a:lstStyle/>
          <a:p>
            <a:r>
              <a:rPr lang="en-US" dirty="0"/>
              <a:t>Contacts/questions</a:t>
            </a:r>
          </a:p>
        </p:txBody>
      </p:sp>
      <p:sp>
        <p:nvSpPr>
          <p:cNvPr id="3" name="Content Placeholder 2">
            <a:extLst>
              <a:ext uri="{FF2B5EF4-FFF2-40B4-BE49-F238E27FC236}">
                <a16:creationId xmlns:a16="http://schemas.microsoft.com/office/drawing/2014/main" id="{0C73E3EE-AC99-4FC9-9D53-FCE69E9EC1FE}"/>
              </a:ext>
            </a:extLst>
          </p:cNvPr>
          <p:cNvSpPr>
            <a:spLocks noGrp="1"/>
          </p:cNvSpPr>
          <p:nvPr>
            <p:ph idx="1"/>
          </p:nvPr>
        </p:nvSpPr>
        <p:spPr/>
        <p:txBody>
          <a:bodyPr>
            <a:normAutofit/>
          </a:bodyPr>
          <a:lstStyle/>
          <a:p>
            <a:r>
              <a:rPr lang="en-US" sz="1800" dirty="0">
                <a:solidFill>
                  <a:schemeClr val="tx1"/>
                </a:solidFill>
              </a:rPr>
              <a:t>Office of Associate Provost for Academic Programs</a:t>
            </a:r>
          </a:p>
          <a:p>
            <a:pPr lvl="1"/>
            <a:r>
              <a:rPr lang="en-US" sz="1800" dirty="0">
                <a:solidFill>
                  <a:schemeClr val="tx1"/>
                </a:solidFill>
              </a:rPr>
              <a:t>453-7653</a:t>
            </a:r>
          </a:p>
          <a:p>
            <a:pPr lvl="1"/>
            <a:r>
              <a:rPr lang="en-US" sz="1800" dirty="0">
                <a:solidFill>
                  <a:schemeClr val="tx1"/>
                </a:solidFill>
                <a:hlinkClick r:id="rId2">
                  <a:extLst>
                    <a:ext uri="{A12FA001-AC4F-418D-AE19-62706E023703}">
                      <ahyp:hlinkClr xmlns:ahyp="http://schemas.microsoft.com/office/drawing/2018/hyperlinkcolor" val="tx"/>
                    </a:ext>
                  </a:extLst>
                </a:hlinkClick>
              </a:rPr>
              <a:t>apap@siu.edu</a:t>
            </a:r>
            <a:endParaRPr lang="en-US" sz="1800" dirty="0">
              <a:solidFill>
                <a:schemeClr val="tx1"/>
              </a:solidFill>
            </a:endParaRPr>
          </a:p>
        </p:txBody>
      </p:sp>
    </p:spTree>
    <p:extLst>
      <p:ext uri="{BB962C8B-B14F-4D97-AF65-F5344CB8AC3E}">
        <p14:creationId xmlns:p14="http://schemas.microsoft.com/office/powerpoint/2010/main" val="2069147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IBHE Requirement for a review</a:t>
            </a:r>
          </a:p>
        </p:txBody>
      </p:sp>
      <p:pic>
        <p:nvPicPr>
          <p:cNvPr id="3" name="Picture 2"/>
          <p:cNvPicPr>
            <a:picLocks noChangeAspect="1"/>
          </p:cNvPicPr>
          <p:nvPr/>
        </p:nvPicPr>
        <p:blipFill rotWithShape="1">
          <a:blip r:embed="rId2"/>
          <a:srcRect l="33007" t="8415" r="33180" b="11282"/>
          <a:stretch/>
        </p:blipFill>
        <p:spPr>
          <a:xfrm>
            <a:off x="0" y="1986742"/>
            <a:ext cx="3424844" cy="4405746"/>
          </a:xfrm>
          <a:prstGeom prst="rect">
            <a:avLst/>
          </a:prstGeom>
        </p:spPr>
      </p:pic>
      <p:sp>
        <p:nvSpPr>
          <p:cNvPr id="4" name="TextBox 3"/>
          <p:cNvSpPr txBox="1"/>
          <p:nvPr/>
        </p:nvSpPr>
        <p:spPr>
          <a:xfrm>
            <a:off x="3424844" y="2145171"/>
            <a:ext cx="5461462" cy="4278094"/>
          </a:xfrm>
          <a:prstGeom prst="rect">
            <a:avLst/>
          </a:prstGeom>
          <a:noFill/>
        </p:spPr>
        <p:txBody>
          <a:bodyPr wrap="square" rtlCol="0">
            <a:spAutoFit/>
          </a:bodyPr>
          <a:lstStyle/>
          <a:p>
            <a:r>
              <a:rPr lang="en-US" sz="1600" dirty="0"/>
              <a:t>5.1 Description and assessment of any major changes in the program [e.g., (a) changes in the overall discipline or field; (b) student demand; (c) societal need; (d) institutional context for offering the degree; (e) other elements appropriate to the discipline in question; and (f) other]. </a:t>
            </a:r>
          </a:p>
          <a:p>
            <a:endParaRPr lang="en-US" sz="1600" dirty="0"/>
          </a:p>
          <a:p>
            <a:r>
              <a:rPr lang="en-US" sz="1600" dirty="0"/>
              <a:t>5.2 Description of major findings and recommendations, including evidence of learning outcomes and identification of opportunities for program improvement;</a:t>
            </a:r>
          </a:p>
          <a:p>
            <a:r>
              <a:rPr lang="en-US" sz="1600" dirty="0"/>
              <a:t> </a:t>
            </a:r>
          </a:p>
          <a:p>
            <a:r>
              <a:rPr lang="en-US" sz="1600" dirty="0"/>
              <a:t>5.3 Description of actions taken since the last review, including instructional resources and practices, and curricular changes; and </a:t>
            </a:r>
          </a:p>
          <a:p>
            <a:endParaRPr lang="en-US" sz="1600" dirty="0"/>
          </a:p>
          <a:p>
            <a:r>
              <a:rPr lang="en-US" sz="1600" dirty="0"/>
              <a:t>5.4 Description of actions to be taken as a result of this review, including instructional resource and practices, and curricular changes.</a:t>
            </a:r>
          </a:p>
        </p:txBody>
      </p:sp>
      <p:sp>
        <p:nvSpPr>
          <p:cNvPr id="5" name="Oval 4"/>
          <p:cNvSpPr/>
          <p:nvPr/>
        </p:nvSpPr>
        <p:spPr>
          <a:xfrm>
            <a:off x="282633" y="3699163"/>
            <a:ext cx="3034145" cy="17789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4252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Overview of Process</a:t>
            </a:r>
            <a:r>
              <a:rPr lang="en-US"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6336876"/>
              </p:ext>
            </p:extLst>
          </p:nvPr>
        </p:nvGraphicFramePr>
        <p:xfrm>
          <a:off x="437231" y="1868921"/>
          <a:ext cx="8270875" cy="2738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35894" y="2327564"/>
            <a:ext cx="4393801" cy="369332"/>
          </a:xfrm>
          <a:prstGeom prst="rect">
            <a:avLst/>
          </a:prstGeom>
          <a:noFill/>
        </p:spPr>
        <p:txBody>
          <a:bodyPr wrap="square" rtlCol="0">
            <a:spAutoFit/>
          </a:bodyPr>
          <a:lstStyle/>
          <a:p>
            <a:r>
              <a:rPr lang="en-US" dirty="0"/>
              <a:t>Parallels processes used for accreditation </a:t>
            </a:r>
          </a:p>
        </p:txBody>
      </p:sp>
      <p:sp>
        <p:nvSpPr>
          <p:cNvPr id="6" name="Oval 5"/>
          <p:cNvSpPr/>
          <p:nvPr/>
        </p:nvSpPr>
        <p:spPr>
          <a:xfrm>
            <a:off x="3343389" y="4514141"/>
            <a:ext cx="2585258" cy="12219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Self Study is due to APAP by August 15th</a:t>
            </a:r>
          </a:p>
        </p:txBody>
      </p:sp>
      <p:sp>
        <p:nvSpPr>
          <p:cNvPr id="8" name="Oval 7"/>
          <p:cNvSpPr/>
          <p:nvPr/>
        </p:nvSpPr>
        <p:spPr>
          <a:xfrm>
            <a:off x="435894" y="4549792"/>
            <a:ext cx="2585258" cy="12219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Submit Names of Reviewers Spring Semester</a:t>
            </a:r>
          </a:p>
        </p:txBody>
      </p:sp>
      <p:sp>
        <p:nvSpPr>
          <p:cNvPr id="9" name="Oval 8"/>
          <p:cNvSpPr/>
          <p:nvPr/>
        </p:nvSpPr>
        <p:spPr>
          <a:xfrm>
            <a:off x="6186197" y="4514140"/>
            <a:ext cx="2585258" cy="12219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Site Visit Prior to Following March </a:t>
            </a:r>
          </a:p>
        </p:txBody>
      </p:sp>
    </p:spTree>
    <p:extLst>
      <p:ext uri="{BB962C8B-B14F-4D97-AF65-F5344CB8AC3E}">
        <p14:creationId xmlns:p14="http://schemas.microsoft.com/office/powerpoint/2010/main" val="378671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567BC-22A2-A945-E23F-4476B78EBDAB}"/>
              </a:ext>
            </a:extLst>
          </p:cNvPr>
          <p:cNvSpPr>
            <a:spLocks noGrp="1"/>
          </p:cNvSpPr>
          <p:nvPr>
            <p:ph type="title"/>
          </p:nvPr>
        </p:nvSpPr>
        <p:spPr/>
        <p:txBody>
          <a:bodyPr>
            <a:normAutofit fontScale="90000"/>
          </a:bodyPr>
          <a:lstStyle/>
          <a:p>
            <a:br>
              <a:rPr lang="en-US" sz="2400" b="1" i="0" u="none" strike="noStrike" baseline="0" dirty="0">
                <a:solidFill>
                  <a:srgbClr val="000000"/>
                </a:solidFill>
                <a:latin typeface="Calibri" panose="020F0502020204030204" pitchFamily="34" charset="0"/>
              </a:rPr>
            </a:br>
            <a:br>
              <a:rPr lang="en-US" sz="2400" b="1" i="0" u="none" strike="noStrike" baseline="0" dirty="0">
                <a:solidFill>
                  <a:srgbClr val="000000"/>
                </a:solidFill>
                <a:latin typeface="Calibri" panose="020F0502020204030204" pitchFamily="34" charset="0"/>
              </a:rPr>
            </a:br>
            <a:br>
              <a:rPr lang="en-US" sz="2400" b="1" i="0" u="none" strike="noStrike" baseline="0" dirty="0">
                <a:solidFill>
                  <a:srgbClr val="000000"/>
                </a:solidFill>
                <a:latin typeface="Calibri" panose="020F0502020204030204" pitchFamily="34" charset="0"/>
              </a:rPr>
            </a:br>
            <a:r>
              <a:rPr lang="en-US" sz="2400" i="0" u="none" strike="noStrike" baseline="0" dirty="0"/>
              <a:t>TIMELINE FOR CENTER/INSTITUTE REVIEW </a:t>
            </a:r>
            <a:br>
              <a:rPr lang="en-US" sz="2400" b="1" i="0" u="none" strike="noStrike" baseline="0" dirty="0">
                <a:solidFill>
                  <a:srgbClr val="000000"/>
                </a:solidFill>
                <a:latin typeface="Gill Sans MT" panose="020B0502020104020203" pitchFamily="34" charset="0"/>
              </a:rPr>
            </a:br>
            <a:endParaRPr lang="en-US"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1E80B6E8-9218-A67D-EFF2-01E402475F09}"/>
              </a:ext>
            </a:extLst>
          </p:cNvPr>
          <p:cNvSpPr>
            <a:spLocks noGrp="1"/>
          </p:cNvSpPr>
          <p:nvPr>
            <p:ph idx="1"/>
          </p:nvPr>
        </p:nvSpPr>
        <p:spPr/>
        <p:txBody>
          <a:bodyPr/>
          <a:lstStyle/>
          <a:p>
            <a:pPr marL="0" indent="0">
              <a:buNone/>
            </a:pPr>
            <a:r>
              <a:rPr lang="en-US" sz="1800" b="0" i="0" u="none" strike="noStrike" baseline="0" dirty="0">
                <a:solidFill>
                  <a:srgbClr val="000000"/>
                </a:solidFill>
              </a:rPr>
              <a:t>Submit Reviewers Names to APAP:  April 15 	</a:t>
            </a:r>
          </a:p>
          <a:p>
            <a:pPr marL="0" indent="0">
              <a:buNone/>
            </a:pPr>
            <a:r>
              <a:rPr lang="en-US" sz="1800" b="0" i="0" u="none" strike="noStrike" baseline="0" dirty="0">
                <a:solidFill>
                  <a:srgbClr val="000000"/>
                </a:solidFill>
              </a:rPr>
              <a:t>Submit Self-Study Report to APAP:  August 15 	</a:t>
            </a:r>
          </a:p>
          <a:p>
            <a:pPr marL="0" indent="0">
              <a:buNone/>
            </a:pPr>
            <a:r>
              <a:rPr lang="en-US" sz="1800" b="0" i="0" u="none" strike="noStrike" baseline="0" dirty="0">
                <a:solidFill>
                  <a:srgbClr val="000000"/>
                </a:solidFill>
              </a:rPr>
              <a:t>Submit Self-Study Report to Reviewer: Septe</a:t>
            </a:r>
            <a:r>
              <a:rPr lang="en-US" sz="1800" dirty="0">
                <a:solidFill>
                  <a:srgbClr val="000000"/>
                </a:solidFill>
              </a:rPr>
              <a:t>mber</a:t>
            </a:r>
            <a:r>
              <a:rPr lang="en-US" sz="1800" b="0" i="0" u="none" strike="noStrike" baseline="0" dirty="0">
                <a:solidFill>
                  <a:srgbClr val="000000"/>
                </a:solidFill>
              </a:rPr>
              <a:t> 	</a:t>
            </a:r>
          </a:p>
          <a:p>
            <a:pPr marL="0" indent="0">
              <a:buNone/>
            </a:pPr>
            <a:r>
              <a:rPr lang="en-US" sz="1800" b="0" i="0" u="none" strike="noStrike" baseline="0" dirty="0">
                <a:solidFill>
                  <a:srgbClr val="000000"/>
                </a:solidFill>
              </a:rPr>
              <a:t>Schedule Virtual Meetings (if needed): Septe</a:t>
            </a:r>
            <a:r>
              <a:rPr lang="en-US" sz="1800" dirty="0">
                <a:solidFill>
                  <a:srgbClr val="000000"/>
                </a:solidFill>
              </a:rPr>
              <a:t>mber </a:t>
            </a:r>
            <a:r>
              <a:rPr lang="en-US" sz="1800" b="0" i="0" u="none" strike="noStrike" baseline="0" dirty="0">
                <a:solidFill>
                  <a:srgbClr val="000000"/>
                </a:solidFill>
              </a:rPr>
              <a:t>- November. 	</a:t>
            </a:r>
          </a:p>
          <a:p>
            <a:pPr marL="0" indent="0">
              <a:buNone/>
            </a:pPr>
            <a:r>
              <a:rPr lang="en-US" sz="1800" b="0" i="0" u="none" strike="noStrike" baseline="0" dirty="0">
                <a:solidFill>
                  <a:srgbClr val="000000"/>
                </a:solidFill>
              </a:rPr>
              <a:t>Reviewer’s Report Due: First week of December 	</a:t>
            </a:r>
          </a:p>
          <a:p>
            <a:pPr marL="0" indent="0">
              <a:buNone/>
            </a:pPr>
            <a:r>
              <a:rPr lang="en-US" sz="1800" b="0" i="0" u="none" strike="noStrike" baseline="0" dirty="0">
                <a:solidFill>
                  <a:srgbClr val="000000"/>
                </a:solidFill>
              </a:rPr>
              <a:t>Meeting to discuss Results: December - February 	</a:t>
            </a:r>
          </a:p>
          <a:p>
            <a:pPr marL="0" indent="0">
              <a:buNone/>
            </a:pPr>
            <a:r>
              <a:rPr lang="en-US" sz="1800" b="0" i="0" u="none" strike="noStrike" baseline="0" dirty="0">
                <a:solidFill>
                  <a:srgbClr val="000000"/>
                </a:solidFill>
              </a:rPr>
              <a:t>Compile all review reports and submit to System’s Office: Summer 	</a:t>
            </a:r>
          </a:p>
        </p:txBody>
      </p:sp>
    </p:spTree>
    <p:extLst>
      <p:ext uri="{BB962C8B-B14F-4D97-AF65-F5344CB8AC3E}">
        <p14:creationId xmlns:p14="http://schemas.microsoft.com/office/powerpoint/2010/main" val="4179662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Selection of reviewers</a:t>
            </a:r>
          </a:p>
        </p:txBody>
      </p:sp>
      <p:sp>
        <p:nvSpPr>
          <p:cNvPr id="4" name="Content Placeholder 3"/>
          <p:cNvSpPr>
            <a:spLocks noGrp="1"/>
          </p:cNvSpPr>
          <p:nvPr>
            <p:ph idx="1"/>
          </p:nvPr>
        </p:nvSpPr>
        <p:spPr/>
        <p:txBody>
          <a:bodyPr>
            <a:normAutofit lnSpcReduction="10000"/>
          </a:bodyPr>
          <a:lstStyle/>
          <a:p>
            <a:r>
              <a:rPr lang="en-US" sz="1800" dirty="0">
                <a:solidFill>
                  <a:schemeClr val="tx1"/>
                </a:solidFill>
              </a:rPr>
              <a:t>Programs/Centers/Institutes submit nominations of external and internal reviewers, including alternates, to the APAP office.  The nominations are approved by Faculty Senate and Graduate Council.</a:t>
            </a:r>
          </a:p>
          <a:p>
            <a:r>
              <a:rPr lang="en-US" sz="1800" dirty="0">
                <a:solidFill>
                  <a:schemeClr val="tx1"/>
                </a:solidFill>
              </a:rPr>
              <a:t>Please discuss with the APAP office if you think you might need more than one external reviewer. </a:t>
            </a:r>
          </a:p>
          <a:p>
            <a:r>
              <a:rPr lang="en-US" sz="1800" dirty="0">
                <a:solidFill>
                  <a:schemeClr val="tx1"/>
                </a:solidFill>
              </a:rPr>
              <a:t>According to the State Officials and Employees Ethics Act (5 ILCS 430/), units must avoid nominating reviewers with potential bias or conflicts of interest with the program or its faculty. </a:t>
            </a:r>
          </a:p>
          <a:p>
            <a:r>
              <a:rPr lang="en-US" sz="1800" dirty="0">
                <a:solidFill>
                  <a:schemeClr val="tx1"/>
                </a:solidFill>
              </a:rPr>
              <a:t>Current or former collaborators, colleagues, mentors, and students, faculty and staff of unit are inappropriate, as are past reviewers of the unit. </a:t>
            </a:r>
          </a:p>
          <a:p>
            <a:r>
              <a:rPr lang="en-US" sz="1800" dirty="0">
                <a:solidFill>
                  <a:schemeClr val="tx1"/>
                </a:solidFill>
              </a:rPr>
              <a:t>If you have any questions about possible conflicts of interest, contact the APAP (453-7653).</a:t>
            </a:r>
          </a:p>
        </p:txBody>
      </p:sp>
    </p:spTree>
    <p:extLst>
      <p:ext uri="{BB962C8B-B14F-4D97-AF65-F5344CB8AC3E}">
        <p14:creationId xmlns:p14="http://schemas.microsoft.com/office/powerpoint/2010/main" val="2003886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Programs: Writing the Self-study</a:t>
            </a:r>
          </a:p>
        </p:txBody>
      </p:sp>
      <p:pic>
        <p:nvPicPr>
          <p:cNvPr id="4" name="Picture 3"/>
          <p:cNvPicPr>
            <a:picLocks noChangeAspect="1"/>
          </p:cNvPicPr>
          <p:nvPr/>
        </p:nvPicPr>
        <p:blipFill rotWithShape="1">
          <a:blip r:embed="rId2"/>
          <a:srcRect l="35207" t="19044" r="33643" b="30029"/>
          <a:stretch/>
        </p:blipFill>
        <p:spPr>
          <a:xfrm>
            <a:off x="355139" y="1973349"/>
            <a:ext cx="5327855" cy="4718396"/>
          </a:xfrm>
          <a:prstGeom prst="rect">
            <a:avLst/>
          </a:prstGeom>
        </p:spPr>
      </p:pic>
    </p:spTree>
    <p:extLst>
      <p:ext uri="{BB962C8B-B14F-4D97-AF65-F5344CB8AC3E}">
        <p14:creationId xmlns:p14="http://schemas.microsoft.com/office/powerpoint/2010/main" val="1732451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Programs: Writing the self-study</a:t>
            </a:r>
          </a:p>
        </p:txBody>
      </p:sp>
      <p:sp>
        <p:nvSpPr>
          <p:cNvPr id="3" name="Content Placeholder 2"/>
          <p:cNvSpPr>
            <a:spLocks noGrp="1"/>
          </p:cNvSpPr>
          <p:nvPr>
            <p:ph idx="1"/>
          </p:nvPr>
        </p:nvSpPr>
        <p:spPr>
          <a:xfrm>
            <a:off x="435895" y="2180497"/>
            <a:ext cx="8272211" cy="4428121"/>
          </a:xfrm>
        </p:spPr>
        <p:txBody>
          <a:bodyPr>
            <a:normAutofit lnSpcReduction="10000"/>
          </a:bodyPr>
          <a:lstStyle/>
          <a:p>
            <a:r>
              <a:rPr lang="en-US" dirty="0"/>
              <a:t>Assessment plans are submitted mid-cycle (year 4)</a:t>
            </a:r>
          </a:p>
          <a:p>
            <a:pPr lvl="1"/>
            <a:r>
              <a:rPr lang="en-US" dirty="0"/>
              <a:t>Mission Statement</a:t>
            </a:r>
          </a:p>
          <a:p>
            <a:pPr lvl="1"/>
            <a:r>
              <a:rPr lang="en-US" dirty="0"/>
              <a:t>Program Goals</a:t>
            </a:r>
          </a:p>
          <a:p>
            <a:pPr lvl="1"/>
            <a:r>
              <a:rPr lang="en-US" dirty="0"/>
              <a:t>Program Student Learning Outcomes</a:t>
            </a:r>
          </a:p>
          <a:p>
            <a:pPr lvl="1"/>
            <a:r>
              <a:rPr lang="en-US" dirty="0"/>
              <a:t>Assessment Tools/Baseline</a:t>
            </a:r>
          </a:p>
          <a:p>
            <a:pPr lvl="1"/>
            <a:r>
              <a:rPr lang="en-US" dirty="0"/>
              <a:t>Action Plan</a:t>
            </a:r>
          </a:p>
          <a:p>
            <a:pPr lvl="2"/>
            <a:r>
              <a:rPr lang="en-US" dirty="0"/>
              <a:t>Strategies for addressing SLO below baseline</a:t>
            </a:r>
          </a:p>
          <a:p>
            <a:pPr lvl="2"/>
            <a:r>
              <a:rPr lang="en-US" dirty="0"/>
              <a:t>Cycle used for assessment</a:t>
            </a:r>
          </a:p>
          <a:p>
            <a:pPr lvl="2"/>
            <a:r>
              <a:rPr lang="en-US" dirty="0"/>
              <a:t>Involvement of constituencies</a:t>
            </a:r>
          </a:p>
          <a:p>
            <a:r>
              <a:rPr lang="en-US" dirty="0"/>
              <a:t>Assessment reports are submitted annually</a:t>
            </a:r>
          </a:p>
          <a:p>
            <a:pPr lvl="1"/>
            <a:r>
              <a:rPr lang="en-US" dirty="0"/>
              <a:t>Assessment of SLO</a:t>
            </a:r>
          </a:p>
          <a:p>
            <a:pPr lvl="1"/>
            <a:r>
              <a:rPr lang="en-US" dirty="0"/>
              <a:t>Curriculum or Program Changes</a:t>
            </a:r>
          </a:p>
          <a:p>
            <a:pPr lvl="1"/>
            <a:r>
              <a:rPr lang="en-US" dirty="0"/>
              <a:t>Changes in Faculty or Administration</a:t>
            </a:r>
          </a:p>
          <a:p>
            <a:pPr lvl="1"/>
            <a:r>
              <a:rPr lang="en-US" dirty="0"/>
              <a:t>Appendix</a:t>
            </a:r>
          </a:p>
          <a:p>
            <a:pPr lvl="2"/>
            <a:r>
              <a:rPr lang="en-US" dirty="0"/>
              <a:t>Cost study data</a:t>
            </a:r>
          </a:p>
          <a:p>
            <a:pPr lvl="2"/>
            <a:r>
              <a:rPr lang="en-US" dirty="0"/>
              <a:t>Enrollment, graduation and placement data</a:t>
            </a:r>
          </a:p>
          <a:p>
            <a:pPr lvl="2"/>
            <a:r>
              <a:rPr lang="en-US" dirty="0"/>
              <a:t>Assessment tools or rubrics used</a:t>
            </a:r>
          </a:p>
        </p:txBody>
      </p:sp>
      <p:graphicFrame>
        <p:nvGraphicFramePr>
          <p:cNvPr id="4" name="Diagram 3"/>
          <p:cNvGraphicFramePr/>
          <p:nvPr>
            <p:extLst>
              <p:ext uri="{D42A27DB-BD31-4B8C-83A1-F6EECF244321}">
                <p14:modId xmlns:p14="http://schemas.microsoft.com/office/powerpoint/2010/main" val="1674168725"/>
              </p:ext>
            </p:extLst>
          </p:nvPr>
        </p:nvGraphicFramePr>
        <p:xfrm>
          <a:off x="4572000" y="2601882"/>
          <a:ext cx="3749040" cy="2552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8387607"/>
      </p:ext>
    </p:extLst>
  </p:cSld>
  <p:clrMapOvr>
    <a:masterClrMapping/>
  </p:clrMapOvr>
</p:sld>
</file>

<file path=ppt/theme/theme1.xml><?xml version="1.0" encoding="utf-8"?>
<a:theme xmlns:a="http://schemas.openxmlformats.org/drawingml/2006/main" name="APAP">
  <a:themeElements>
    <a:clrScheme name="Custom 6">
      <a:dk1>
        <a:sysClr val="windowText" lastClr="000000"/>
      </a:dk1>
      <a:lt1>
        <a:sysClr val="window" lastClr="FFFFFF"/>
      </a:lt1>
      <a:dk2>
        <a:srgbClr val="3D3D3D"/>
      </a:dk2>
      <a:lt2>
        <a:srgbClr val="EBEBEB"/>
      </a:lt2>
      <a:accent1>
        <a:srgbClr val="750000"/>
      </a:accent1>
      <a:accent2>
        <a:srgbClr val="000000"/>
      </a:accent2>
      <a:accent3>
        <a:srgbClr val="B2324B"/>
      </a:accent3>
      <a:accent4>
        <a:srgbClr val="969FA7"/>
      </a:accent4>
      <a:accent5>
        <a:srgbClr val="66B1CE"/>
      </a:accent5>
      <a:accent6>
        <a:srgbClr val="40619D"/>
      </a:accent6>
      <a:hlink>
        <a:srgbClr val="828282"/>
      </a:hlink>
      <a:folHlink>
        <a:srgbClr val="00000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APAP" id="{2F52FD24-7519-4C3E-8031-106AE4E4ABAE}" vid="{0A12B352-27D6-4ACC-84F2-FA8FFEEDD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APAP</Template>
  <TotalTime>9086</TotalTime>
  <Words>3122</Words>
  <Application>Microsoft Office PowerPoint</Application>
  <PresentationFormat>On-screen Show (4:3)</PresentationFormat>
  <Paragraphs>390</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Gill Sans MT</vt:lpstr>
      <vt:lpstr>Symbol</vt:lpstr>
      <vt:lpstr>Wingdings 2</vt:lpstr>
      <vt:lpstr>APAP</vt:lpstr>
      <vt:lpstr>Program Review &amp; Center/Institute Review</vt:lpstr>
      <vt:lpstr>Learning outcomes</vt:lpstr>
      <vt:lpstr>IBHE Requirement for a review</vt:lpstr>
      <vt:lpstr>IBHE Requirement for a review</vt:lpstr>
      <vt:lpstr>Overview of Process </vt:lpstr>
      <vt:lpstr>   TIMELINE FOR CENTER/INSTITUTE REVIEW  </vt:lpstr>
      <vt:lpstr>Selection of reviewers</vt:lpstr>
      <vt:lpstr>Programs: Writing the Self-study</vt:lpstr>
      <vt:lpstr>Programs: Writing the self-study</vt:lpstr>
      <vt:lpstr>Centers/Institutes: Writing the self-study</vt:lpstr>
      <vt:lpstr>Programs: Writing the Self-Study</vt:lpstr>
      <vt:lpstr>Programs: Writing the self-study</vt:lpstr>
      <vt:lpstr>Programs: Writing the self-study</vt:lpstr>
      <vt:lpstr>Programs: Writing the self-study</vt:lpstr>
      <vt:lpstr>Programs: Writing the self-study</vt:lpstr>
      <vt:lpstr>Programs: Writing the self-study</vt:lpstr>
      <vt:lpstr>Programs: Writing the self-study</vt:lpstr>
      <vt:lpstr>Programs: Writing the self-study</vt:lpstr>
      <vt:lpstr>Programs: Writing the self-study</vt:lpstr>
      <vt:lpstr>Centers/institutes:  Writing the self-study</vt:lpstr>
      <vt:lpstr>Centers/institutes:  Writing the self-study</vt:lpstr>
      <vt:lpstr>Centers/institutes:  Writing the self-study</vt:lpstr>
      <vt:lpstr>Preparing for the site visit</vt:lpstr>
      <vt:lpstr>Site visit Itinerary</vt:lpstr>
      <vt:lpstr>Site visit</vt:lpstr>
      <vt:lpstr>Reviewers’ report</vt:lpstr>
      <vt:lpstr>IBHE Requirement for a review – report from dean</vt:lpstr>
      <vt:lpstr>Final campus report</vt:lpstr>
      <vt:lpstr>Expenses: aPAP Funded</vt:lpstr>
      <vt:lpstr>Expenses: Honorarium</vt:lpstr>
      <vt:lpstr>Expenses: Travel arrangements</vt:lpstr>
      <vt:lpstr>Expenses: Lodging arrangements</vt:lpstr>
      <vt:lpstr>Expenses: Meals</vt:lpstr>
      <vt:lpstr>Expenses: campus forms</vt:lpstr>
      <vt:lpstr>On-line resources – apap website</vt:lpstr>
      <vt:lpstr>Learning outcomes</vt:lpstr>
      <vt:lpstr>Contacts/questions</vt:lpstr>
    </vt:vector>
  </TitlesOfParts>
  <Company>SIU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Chevalier, Lizette R</dc:creator>
  <cp:lastModifiedBy>Youpa, Andrew</cp:lastModifiedBy>
  <cp:revision>170</cp:revision>
  <cp:lastPrinted>2019-09-03T14:19:44Z</cp:lastPrinted>
  <dcterms:created xsi:type="dcterms:W3CDTF">2018-09-26T19:34:38Z</dcterms:created>
  <dcterms:modified xsi:type="dcterms:W3CDTF">2023-03-22T14:54:18Z</dcterms:modified>
</cp:coreProperties>
</file>