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370" r:id="rId4"/>
    <p:sldId id="371" r:id="rId5"/>
    <p:sldId id="375" r:id="rId6"/>
    <p:sldId id="374" r:id="rId7"/>
    <p:sldId id="373" r:id="rId8"/>
    <p:sldId id="376" r:id="rId9"/>
    <p:sldId id="349" r:id="rId10"/>
    <p:sldId id="353" r:id="rId11"/>
    <p:sldId id="350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3" r:id="rId20"/>
    <p:sldId id="364" r:id="rId21"/>
    <p:sldId id="369" r:id="rId22"/>
    <p:sldId id="3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zier, Rachel A" initials="FRA" lastIdx="10" clrIdx="0">
    <p:extLst>
      <p:ext uri="{19B8F6BF-5375-455C-9EA6-DF929625EA0E}">
        <p15:presenceInfo xmlns:p15="http://schemas.microsoft.com/office/powerpoint/2012/main" userId="S-1-5-21-4001582862-2409209175-1463259266-148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81935" autoAdjust="0"/>
  </p:normalViewPr>
  <p:slideViewPr>
    <p:cSldViewPr snapToGrid="0">
      <p:cViewPr varScale="1">
        <p:scale>
          <a:sx n="53" d="100"/>
          <a:sy n="53" d="100"/>
        </p:scale>
        <p:origin x="67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B34B4-B97A-4923-844C-EC75469E5D35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3FF3E-FB9C-4222-9EF4-30FC07070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1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3FF3E-FB9C-4222-9EF4-30FC070702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8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AD5A-A080-4AD1-99C3-8F604EAA7B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AD5A-A080-4AD1-99C3-8F604EAA7B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0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AD5A-A080-4AD1-99C3-8F604EAA7B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rgbClr val="72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51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3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7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3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5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32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7" y="675732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6" y="5956143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7" y="5951817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7" y="5956143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rgbClr val="720000"/>
          </a:solidFill>
          <a:ln>
            <a:solidFill>
              <a:srgbClr val="72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51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43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3D839-C06B-482D-9685-1B5125082530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7"/>
            <a:ext cx="69172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43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B04BBC-9C50-4F43-A02F-A6133AE4A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4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7" y="2180502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3" y="5956143"/>
            <a:ext cx="1052508" cy="365125"/>
          </a:xfrm>
        </p:spPr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9" y="5141980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7" y="3043915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7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898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8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40" y="2250898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58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60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02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67" indent="0">
              <a:buNone/>
              <a:defRPr sz="11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8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7" indent="0">
              <a:buNone/>
              <a:defRPr sz="1600"/>
            </a:lvl2pPr>
            <a:lvl3pPr marL="914332" indent="0">
              <a:buNone/>
              <a:defRPr sz="16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6" y="5260133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5" y="5956143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33D839-C06B-482D-9685-1B5125082530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7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3" y="5956143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CB04BBC-9C50-4F43-A02F-A6133AE4A8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925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457167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76" indent="-305976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52" indent="-305976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34" indent="-269980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08" indent="-233983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880" indent="-233983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859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836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814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91" indent="-228584" algn="l" defTabSz="457167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Catalog and course change requests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SOUTHERN ILLINOIS UNIVERSITY</a:t>
            </a:r>
          </a:p>
        </p:txBody>
      </p:sp>
    </p:spTree>
    <p:extLst>
      <p:ext uri="{BB962C8B-B14F-4D97-AF65-F5344CB8AC3E}">
        <p14:creationId xmlns:p14="http://schemas.microsoft.com/office/powerpoint/2010/main" val="235339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orm 90 - example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41967" r="2790" b="40984"/>
          <a:stretch/>
        </p:blipFill>
        <p:spPr>
          <a:xfrm>
            <a:off x="545421" y="2368448"/>
            <a:ext cx="11101939" cy="1244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4609" y="1589876"/>
            <a:ext cx="745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CO-REQUISITE Courses that must be taken simultaneously. 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50676" y="1494035"/>
            <a:ext cx="398960" cy="694332"/>
          </a:xfrm>
          <a:prstGeom prst="down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711480" y="3980707"/>
            <a:ext cx="398960" cy="694332"/>
          </a:xfrm>
          <a:prstGeom prst="down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6586845" y="3980707"/>
            <a:ext cx="398960" cy="694332"/>
          </a:xfrm>
          <a:prstGeom prst="down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94609" y="3980708"/>
            <a:ext cx="51912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EQUIVALENT Courses are the former course name/numbers.  For example, ITEC 450 and IST 450.  Form 90s are not necessary for inactive courses, but they should be listed here.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CO-REQUISITE, EQUIVALENT, and CROSSLISTED COURSES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6860" y="3980707"/>
            <a:ext cx="4598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CROSSLISTED Courses meet at the same time and follow the same syllabi but have program specific names/numbers.  For example, MHA 510 and MHI 510.  Courses must be at the same level and course details must match.  A Form 90 is required for all active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crosslisted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courses when a modification is made.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4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6789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CO-REQUISITE and CROSSLISTED COURSES – ADDITIONAL DOCUMENTATION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706" y="2053654"/>
            <a:ext cx="11305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additional Form 90s are needed due to co-requisite 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crosslistings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courses outside your program/department, please contact the appropriate chair/director to advise that Form 90s are necessary.  Include a copy of your Form 90 and any supporting documentation for their reference.  </a:t>
            </a:r>
          </a:p>
        </p:txBody>
      </p:sp>
    </p:spTree>
    <p:extLst>
      <p:ext uri="{BB962C8B-B14F-4D97-AF65-F5344CB8AC3E}">
        <p14:creationId xmlns:p14="http://schemas.microsoft.com/office/powerpoint/2010/main" val="207969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05" y="4800600"/>
            <a:ext cx="1130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Form 90s must contain all school/department and college-level signatures before submission to the APAP Office.  APAP staff will gather all additional necessary signatures, including Graduate School dean.</a:t>
            </a:r>
          </a:p>
        </p:txBody>
      </p:sp>
      <p:pic>
        <p:nvPicPr>
          <p:cNvPr id="5" name="Picture 4" descr="Form 90 - Blank - 2021-202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34221" r="2315" b="24890"/>
          <a:stretch/>
        </p:blipFill>
        <p:spPr>
          <a:xfrm>
            <a:off x="760821" y="1463040"/>
            <a:ext cx="10683240" cy="28041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9703" y="2194583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49704" y="2916893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9705" y="3700755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90A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05" y="1277353"/>
            <a:ext cx="51803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 a Form 90A to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Edit a program’s catalog 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 program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Update faculty listings</a:t>
            </a:r>
          </a:p>
        </p:txBody>
      </p:sp>
      <p:pic>
        <p:nvPicPr>
          <p:cNvPr id="3" name="Picture 2" descr="Form 90A - Blank - 2021-202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16576" r="4785" b="57117"/>
          <a:stretch/>
        </p:blipFill>
        <p:spPr>
          <a:xfrm>
            <a:off x="556540" y="4684445"/>
            <a:ext cx="11091801" cy="19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PROGRAM TO BE EDITED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05" y="1175875"/>
            <a:ext cx="819524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Specify catalog – Undergraduate or Graduate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College (Unit) Name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Specify the degree to be edited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the Major/Program to be edited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1353" y="3988248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1353" y="4474683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1353" y="5222728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1353" y="5709163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7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4" name="Picture 13" descr="Form 90A - Blank - 2021-202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41802" r="4677" b="13873"/>
          <a:stretch/>
        </p:blipFill>
        <p:spPr>
          <a:xfrm>
            <a:off x="2388761" y="3913375"/>
            <a:ext cx="9803239" cy="29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9772" y="1865870"/>
            <a:ext cx="2948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Include a simple description of the requested change.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4" y="4984583"/>
            <a:ext cx="11425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Supporting documents – Word or PDF files – should thoroughly describe the requested changes.  We recommend downloading a PDF of your current catalog page and using Adobe editing tools.  </a:t>
            </a:r>
          </a:p>
        </p:txBody>
      </p:sp>
      <p:pic>
        <p:nvPicPr>
          <p:cNvPr id="8" name="Picture 7" descr="Form 90A - Blank - 2021-202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2523" r="4893" b="27388"/>
          <a:stretch/>
        </p:blipFill>
        <p:spPr>
          <a:xfrm>
            <a:off x="226013" y="1567185"/>
            <a:ext cx="8827901" cy="3026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704" y="1865870"/>
            <a:ext cx="744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Updating faculty listing – please see attached PDF for revised faculty roster.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8097773" y="1540497"/>
            <a:ext cx="398960" cy="1049706"/>
          </a:xfrm>
          <a:prstGeom prst="downArrow">
            <a:avLst/>
          </a:prstGeom>
          <a:solidFill>
            <a:srgbClr val="7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6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– EXAMPLE 1</a:t>
            </a:r>
          </a:p>
        </p:txBody>
      </p:sp>
      <p:pic>
        <p:nvPicPr>
          <p:cNvPr id="10" name="Picture 9" descr="90A LA_BA_CCJ MOD UCC credits and faculty listing - support doc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8559" r="2086" b="5045"/>
          <a:stretch/>
        </p:blipFill>
        <p:spPr>
          <a:xfrm>
            <a:off x="1824065" y="2187077"/>
            <a:ext cx="8556750" cy="46709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83447" y="1448413"/>
            <a:ext cx="8437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Download pages from catalog and edit using Adobe markup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5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– EXAMPLE 2</a:t>
            </a:r>
          </a:p>
        </p:txBody>
      </p:sp>
      <p:pic>
        <p:nvPicPr>
          <p:cNvPr id="21" name="Picture 20" descr="90A LA_BA_FLIT MOD include ESL - support doc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20720" r="1998" b="29009"/>
          <a:stretch/>
        </p:blipFill>
        <p:spPr>
          <a:xfrm>
            <a:off x="0" y="2454271"/>
            <a:ext cx="12075334" cy="37811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66684" y="1556954"/>
            <a:ext cx="7933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Create a Word document and use track changes when editing.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6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LISTINGS</a:t>
            </a:r>
          </a:p>
        </p:txBody>
      </p:sp>
      <p:pic>
        <p:nvPicPr>
          <p:cNvPr id="3" name="Picture 2" descr="90A AP_BS_AVT MOD multiple changes-support doc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28649" r="8240" b="2883"/>
          <a:stretch/>
        </p:blipFill>
        <p:spPr>
          <a:xfrm>
            <a:off x="2677681" y="3041070"/>
            <a:ext cx="7018612" cy="3459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705" y="1581665"/>
            <a:ext cx="1147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‘Courses’ section of each catalog page is automatically populated from Banner.  Edits for this section require a Form 90.</a:t>
            </a:r>
          </a:p>
        </p:txBody>
      </p:sp>
    </p:spTree>
    <p:extLst>
      <p:ext uri="{BB962C8B-B14F-4D97-AF65-F5344CB8AC3E}">
        <p14:creationId xmlns:p14="http://schemas.microsoft.com/office/powerpoint/2010/main" val="222196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759" y="1445645"/>
            <a:ext cx="112984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signatures – all unit-level signatures should be complete before submitting to APAP.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 staff CANNOT sign ‘on behalf of’ a chair/director or dean.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syllabi – required when adding new courses.  See recommended master syllabi.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Graduate Credit – you must check yes or no.  This prompts APAP staff to submit form to Graduate School for signature.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Degree Attribute – mark if a course is UHON or UCC.  This prompts APAP staff to submit form for signature.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Co-Requisite, Equivalent,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Crosslisted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courses – these courses must be listed on the Form 90.  Accompanying Form 90s for these courses are required.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additional Form 90s are needed outside your program/department/college, please contact the appropriate chair/director or dean to advise that Form 90s are necessary.  Include a copy of your Form 90 and any supporting documentation for their reference.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Form 90s pending additional documentation are placed on hold until that documentation is received.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FORM ERRORS</a:t>
            </a:r>
          </a:p>
        </p:txBody>
      </p:sp>
    </p:spTree>
    <p:extLst>
      <p:ext uri="{BB962C8B-B14F-4D97-AF65-F5344CB8AC3E}">
        <p14:creationId xmlns:p14="http://schemas.microsoft.com/office/powerpoint/2010/main" val="307289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954107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" y="2057400"/>
            <a:ext cx="1043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the end of this presentation, you will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 different fields needed to Add, Drop, or Modify a course using a Form 90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 different fields needed to complete a Form 90A and supporting documentation to edit a program’s catalog copy, major requirements, and update faculty list</a:t>
            </a:r>
          </a:p>
        </p:txBody>
      </p:sp>
    </p:spTree>
    <p:extLst>
      <p:ext uri="{BB962C8B-B14F-4D97-AF65-F5344CB8AC3E}">
        <p14:creationId xmlns:p14="http://schemas.microsoft.com/office/powerpoint/2010/main" val="186979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59" y="1470451"/>
            <a:ext cx="11298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DROPPING a course – if it is a pre-requisite for another course, a Form 90 is needed for that course to remove it as a pre-requisite.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DROPPING a course – if it is listed on the requirements table or referenced in the front matter of your catalog page, you must submit a Form 90A to remove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renaming a course – if it is listed on the requirements table or referenced in the front matter of your catalog page, you must submit a Form 90A to rename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example - IST prefix changed to ITEC: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Form 90s submitted to change course names.  (Blanket Form 90 appropriate here.)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Form 90A submitted to update catalog page for Information Technology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Form 90As necessary for Electronic Systems Technologies (EST), as IST 209 is listed within their requirements table as an Approved Technical or Career Elective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5" y="652655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FORM ERRORS</a:t>
            </a:r>
          </a:p>
        </p:txBody>
      </p:sp>
    </p:spTree>
    <p:extLst>
      <p:ext uri="{BB962C8B-B14F-4D97-AF65-F5344CB8AC3E}">
        <p14:creationId xmlns:p14="http://schemas.microsoft.com/office/powerpoint/2010/main" val="251185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954107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" y="2057400"/>
            <a:ext cx="1043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the end of this presentation, you will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 different fields needed to Add, Drop, or Modify a course using a Form 90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 different fields needed to complete a Form 90A and supporting documentation to edit a program’s catalog copy, major requirements, and update faculty list</a:t>
            </a:r>
          </a:p>
        </p:txBody>
      </p:sp>
    </p:spTree>
    <p:extLst>
      <p:ext uri="{BB962C8B-B14F-4D97-AF65-F5344CB8AC3E}">
        <p14:creationId xmlns:p14="http://schemas.microsoft.com/office/powerpoint/2010/main" val="185240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49705" y="1611524"/>
            <a:ext cx="6371225" cy="524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APAP’s Office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Leslie Rheinecker, Office Administrator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APAP@siu.edu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453-7653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Registrar’s Office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Suzanne Goad, Master Course File, Degree Works, Program Articulation Degree Reviews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SGoad@siu.edu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453-7134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5" y="657417"/>
            <a:ext cx="11305472" cy="954107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9120" y="2231630"/>
            <a:ext cx="3556057" cy="33855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Additional Tutorials available on the APAP webpage.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https://pvcaa.siu.edu/associate-academic-programs/tutorials.php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90 – ADD A COURSE</a:t>
            </a:r>
          </a:p>
        </p:txBody>
      </p:sp>
      <p:pic>
        <p:nvPicPr>
          <p:cNvPr id="2" name="Picture 1" descr="PSYC 510 ADD  Form 90-LRC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36757" r="3489"/>
          <a:stretch/>
        </p:blipFill>
        <p:spPr>
          <a:xfrm>
            <a:off x="2326971" y="1180637"/>
            <a:ext cx="9638271" cy="399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705" y="1322173"/>
            <a:ext cx="2034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Confirm course number availability with the Registrar’s office.  Contact information provided on final slide.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4689827" y="2580861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705" y="5782967"/>
            <a:ext cx="115155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Submit a master syllabus with the Form 90.  See the example provided on APAP’s website.  Link provided in final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1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90 – ADD A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6425" y="5720212"/>
            <a:ext cx="288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Specify the Effective Term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8168884" y="5769563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23424" r="5325" b="11892"/>
          <a:stretch/>
        </p:blipFill>
        <p:spPr>
          <a:xfrm>
            <a:off x="243543" y="1267150"/>
            <a:ext cx="9456511" cy="4140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1859" y="1305878"/>
            <a:ext cx="1923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Form 90 is required for any co-requisite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crosslisted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course associated with the new course</a:t>
            </a:r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9898829" y="3066573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31859" y="4205345"/>
            <a:ext cx="22127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Specify if the course is Honors, IAI, or part of University Core Curriculum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9939254" y="3883082"/>
            <a:ext cx="709537" cy="270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90 – DROP A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7294"/>
            <a:ext cx="223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course Prefix, Number, and Name </a:t>
            </a:r>
          </a:p>
        </p:txBody>
      </p:sp>
      <p:pic>
        <p:nvPicPr>
          <p:cNvPr id="5" name="Picture 4" descr="ECON 400 DROP Form 90-LRC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36036" r="4353" b="35856"/>
          <a:stretch/>
        </p:blipFill>
        <p:spPr>
          <a:xfrm>
            <a:off x="2231711" y="1353025"/>
            <a:ext cx="9589958" cy="178524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0455" y="2073259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orm 90 - Blank - 2021-2022 v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54234" r="5433" b="25046"/>
          <a:stretch/>
        </p:blipFill>
        <p:spPr>
          <a:xfrm>
            <a:off x="1025616" y="4930346"/>
            <a:ext cx="10070758" cy="1421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8562" y="4259301"/>
            <a:ext cx="948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Form 90 is required for any co-requisite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crosslisted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course associated with the dropped course</a:t>
            </a:r>
          </a:p>
          <a:p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11096374" y="5468471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87650" y="5047119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90 – DROP A COURSE</a:t>
            </a:r>
          </a:p>
        </p:txBody>
      </p:sp>
      <p:pic>
        <p:nvPicPr>
          <p:cNvPr id="6" name="Picture 5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6215" r="5973" b="1622"/>
          <a:stretch/>
        </p:blipFill>
        <p:spPr>
          <a:xfrm>
            <a:off x="1896762" y="2842815"/>
            <a:ext cx="9375185" cy="2688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7477" y="2186330"/>
            <a:ext cx="225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Effective Term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9657628" y="2028506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705" y="2681603"/>
            <a:ext cx="147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Signatures are required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323331" y="3520478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23331" y="4230016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26738" y="4895891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90 – MODIFY A COURSE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8349249" y="1693535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BE 593 MOD hours Form 90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38558" r="3273" b="7748"/>
          <a:stretch/>
        </p:blipFill>
        <p:spPr>
          <a:xfrm>
            <a:off x="1262166" y="2337513"/>
            <a:ext cx="9680549" cy="34631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9704" y="1297361"/>
            <a:ext cx="1811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course Prefix, Number, and Name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39128" y="2958299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68713" y="1297361"/>
            <a:ext cx="2618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 the most accurate description from the dropdown menu</a:t>
            </a:r>
          </a:p>
        </p:txBody>
      </p:sp>
    </p:spTree>
    <p:extLst>
      <p:ext uri="{BB962C8B-B14F-4D97-AF65-F5344CB8AC3E}">
        <p14:creationId xmlns:p14="http://schemas.microsoft.com/office/powerpoint/2010/main" val="296327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90 – MODIFY A COURSE</a:t>
            </a:r>
          </a:p>
        </p:txBody>
      </p:sp>
      <p:pic>
        <p:nvPicPr>
          <p:cNvPr id="14" name="Picture 13" descr="Form 90 - Blank - 2021-2022 v3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54234" r="5433" b="25046"/>
          <a:stretch/>
        </p:blipFill>
        <p:spPr>
          <a:xfrm>
            <a:off x="1025616" y="2866763"/>
            <a:ext cx="10070758" cy="1421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8562" y="1775593"/>
            <a:ext cx="948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Form 90 is required for any co-requisite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crosslisted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course associated with the modified course</a:t>
            </a:r>
          </a:p>
          <a:p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11096374" y="3404888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87650" y="2983536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9027" y="3404887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MHI 510</a:t>
            </a:r>
          </a:p>
        </p:txBody>
      </p:sp>
    </p:spTree>
    <p:extLst>
      <p:ext uri="{BB962C8B-B14F-4D97-AF65-F5344CB8AC3E}">
        <p14:creationId xmlns:p14="http://schemas.microsoft.com/office/powerpoint/2010/main" val="51724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 90 - example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15957" r="2923" b="17814"/>
          <a:stretch/>
        </p:blipFill>
        <p:spPr>
          <a:xfrm>
            <a:off x="228737" y="2039415"/>
            <a:ext cx="11253728" cy="4864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705" y="1221753"/>
            <a:ext cx="1130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modify course hours, select ‘Hours’ from the dropdown menu.  Update information and note that no other changes are necessary.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11127698" y="2354709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1127698" y="5490150"/>
            <a:ext cx="709537" cy="34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705" y="657417"/>
            <a:ext cx="11305472" cy="523220"/>
          </a:xfrm>
          <a:prstGeom prst="rect">
            <a:avLst/>
          </a:prstGeom>
          <a:solidFill>
            <a:srgbClr val="7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COURSE MODIFICATION</a:t>
            </a:r>
          </a:p>
        </p:txBody>
      </p:sp>
    </p:spTree>
    <p:extLst>
      <p:ext uri="{BB962C8B-B14F-4D97-AF65-F5344CB8AC3E}">
        <p14:creationId xmlns:p14="http://schemas.microsoft.com/office/powerpoint/2010/main" val="401515514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852538"/>
      </a:accent1>
      <a:accent2>
        <a:srgbClr val="BFBFBF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26343</TotalTime>
  <Words>1094</Words>
  <Application>Microsoft Office PowerPoint</Application>
  <PresentationFormat>Widescreen</PresentationFormat>
  <Paragraphs>119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Wingdings 2</vt:lpstr>
      <vt:lpstr>Dividend</vt:lpstr>
      <vt:lpstr>Catalog and course change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 McIntyre</dc:creator>
  <cp:lastModifiedBy>Julie Lindsey</cp:lastModifiedBy>
  <cp:revision>130</cp:revision>
  <cp:lastPrinted>2020-01-13T15:01:11Z</cp:lastPrinted>
  <dcterms:created xsi:type="dcterms:W3CDTF">2018-09-26T19:34:38Z</dcterms:created>
  <dcterms:modified xsi:type="dcterms:W3CDTF">2020-09-04T22:40:03Z</dcterms:modified>
</cp:coreProperties>
</file>