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7"/>
  </p:notesMasterIdLst>
  <p:handoutMasterIdLst>
    <p:handoutMasterId r:id="rId58"/>
  </p:handoutMasterIdLst>
  <p:sldIdLst>
    <p:sldId id="256" r:id="rId2"/>
    <p:sldId id="260" r:id="rId3"/>
    <p:sldId id="385" r:id="rId4"/>
    <p:sldId id="386" r:id="rId5"/>
    <p:sldId id="399" r:id="rId6"/>
    <p:sldId id="394" r:id="rId7"/>
    <p:sldId id="420" r:id="rId8"/>
    <p:sldId id="422" r:id="rId9"/>
    <p:sldId id="423" r:id="rId10"/>
    <p:sldId id="424" r:id="rId11"/>
    <p:sldId id="406" r:id="rId12"/>
    <p:sldId id="408" r:id="rId13"/>
    <p:sldId id="404" r:id="rId14"/>
    <p:sldId id="405" r:id="rId15"/>
    <p:sldId id="396" r:id="rId16"/>
    <p:sldId id="407" r:id="rId17"/>
    <p:sldId id="409" r:id="rId18"/>
    <p:sldId id="401" r:id="rId19"/>
    <p:sldId id="387" r:id="rId20"/>
    <p:sldId id="417" r:id="rId21"/>
    <p:sldId id="415" r:id="rId22"/>
    <p:sldId id="416" r:id="rId23"/>
    <p:sldId id="418" r:id="rId24"/>
    <p:sldId id="411" r:id="rId25"/>
    <p:sldId id="419" r:id="rId26"/>
    <p:sldId id="410" r:id="rId27"/>
    <p:sldId id="356" r:id="rId28"/>
    <p:sldId id="357" r:id="rId29"/>
    <p:sldId id="358" r:id="rId30"/>
    <p:sldId id="359" r:id="rId31"/>
    <p:sldId id="397" r:id="rId32"/>
    <p:sldId id="388" r:id="rId33"/>
    <p:sldId id="402" r:id="rId34"/>
    <p:sldId id="393" r:id="rId35"/>
    <p:sldId id="360" r:id="rId36"/>
    <p:sldId id="414" r:id="rId37"/>
    <p:sldId id="412" r:id="rId38"/>
    <p:sldId id="370" r:id="rId39"/>
    <p:sldId id="371" r:id="rId40"/>
    <p:sldId id="382" r:id="rId41"/>
    <p:sldId id="392" r:id="rId42"/>
    <p:sldId id="389" r:id="rId43"/>
    <p:sldId id="390" r:id="rId44"/>
    <p:sldId id="391" r:id="rId45"/>
    <p:sldId id="378" r:id="rId46"/>
    <p:sldId id="381" r:id="rId47"/>
    <p:sldId id="379" r:id="rId48"/>
    <p:sldId id="375" r:id="rId49"/>
    <p:sldId id="373" r:id="rId50"/>
    <p:sldId id="376" r:id="rId51"/>
    <p:sldId id="383" r:id="rId52"/>
    <p:sldId id="363" r:id="rId53"/>
    <p:sldId id="364" r:id="rId54"/>
    <p:sldId id="377" r:id="rId55"/>
    <p:sldId id="367" r:id="rId5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razier, Rachel A" initials="FRA" lastIdx="10" clrIdx="0">
    <p:extLst>
      <p:ext uri="{19B8F6BF-5375-455C-9EA6-DF929625EA0E}">
        <p15:presenceInfo xmlns:p15="http://schemas.microsoft.com/office/powerpoint/2012/main" userId="S-1-5-21-4001582862-2409209175-1463259266-14802" providerId="AD"/>
      </p:ext>
    </p:extLst>
  </p:cmAuthor>
  <p:cmAuthor id="2" name="Lindsey, Julie M" initials="LJM" lastIdx="1" clrIdx="1">
    <p:extLst>
      <p:ext uri="{19B8F6BF-5375-455C-9EA6-DF929625EA0E}">
        <p15:presenceInfo xmlns:p15="http://schemas.microsoft.com/office/powerpoint/2012/main" userId="S-1-5-21-4001582862-2409209175-1463259266-7061" providerId="AD"/>
      </p:ext>
    </p:extLst>
  </p:cmAuthor>
  <p:cmAuthor id="3" name="APAP" initials="A" lastIdx="1" clrIdx="2">
    <p:extLst>
      <p:ext uri="{19B8F6BF-5375-455C-9EA6-DF929625EA0E}">
        <p15:presenceInfo xmlns:p15="http://schemas.microsoft.com/office/powerpoint/2012/main" userId="S::APAP@siu.edu::c2a4ae3d-287e-429c-bb33-9c7f1d83257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1" autoAdjust="0"/>
    <p:restoredTop sz="81935" autoAdjust="0"/>
  </p:normalViewPr>
  <p:slideViewPr>
    <p:cSldViewPr snapToGrid="0">
      <p:cViewPr varScale="1">
        <p:scale>
          <a:sx n="70" d="100"/>
          <a:sy n="70" d="100"/>
        </p:scale>
        <p:origin x="1123" y="53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840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commentAuthors" Target="commentAuthor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7541A9-83FC-4B87-8668-B5ECE68BA21E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8B205B11-2818-4AD0-B1B2-D6F30D2E0507}">
      <dgm:prSet phldrT="[Text]"/>
      <dgm:spPr/>
      <dgm:t>
        <a:bodyPr/>
        <a:lstStyle/>
        <a:p>
          <a:r>
            <a:rPr lang="en-US" dirty="0"/>
            <a:t>Development</a:t>
          </a:r>
        </a:p>
      </dgm:t>
    </dgm:pt>
    <dgm:pt modelId="{C33C6C5B-9496-45FD-B08E-F62D21EC93C9}" type="parTrans" cxnId="{B10ED946-9588-4D64-82A2-10598BAF8D73}">
      <dgm:prSet/>
      <dgm:spPr/>
      <dgm:t>
        <a:bodyPr/>
        <a:lstStyle/>
        <a:p>
          <a:endParaRPr lang="en-US"/>
        </a:p>
      </dgm:t>
    </dgm:pt>
    <dgm:pt modelId="{B5FE2F3E-0EFA-4796-95E2-57F19E403F62}" type="sibTrans" cxnId="{B10ED946-9588-4D64-82A2-10598BAF8D73}">
      <dgm:prSet/>
      <dgm:spPr/>
      <dgm:t>
        <a:bodyPr/>
        <a:lstStyle/>
        <a:p>
          <a:endParaRPr lang="en-US"/>
        </a:p>
      </dgm:t>
    </dgm:pt>
    <dgm:pt modelId="{E1C2D62A-459F-4786-B346-8C3F46145223}">
      <dgm:prSet phldrT="[Text]"/>
      <dgm:spPr/>
      <dgm:t>
        <a:bodyPr/>
        <a:lstStyle/>
        <a:p>
          <a:r>
            <a:rPr lang="en-US" dirty="0"/>
            <a:t>Informal Review (Timeline varies depending on Article 9. May take up to 180 days.)</a:t>
          </a:r>
        </a:p>
      </dgm:t>
    </dgm:pt>
    <dgm:pt modelId="{9E202C3F-E325-4C9B-B46A-33C3C40A6186}" type="parTrans" cxnId="{ED0281CE-BF6A-4C1A-B378-F988A662500E}">
      <dgm:prSet/>
      <dgm:spPr/>
      <dgm:t>
        <a:bodyPr/>
        <a:lstStyle/>
        <a:p>
          <a:endParaRPr lang="en-US"/>
        </a:p>
      </dgm:t>
    </dgm:pt>
    <dgm:pt modelId="{79A055B4-EEF6-4636-828A-F0A5EF2BE0FE}" type="sibTrans" cxnId="{ED0281CE-BF6A-4C1A-B378-F988A662500E}">
      <dgm:prSet/>
      <dgm:spPr/>
      <dgm:t>
        <a:bodyPr/>
        <a:lstStyle/>
        <a:p>
          <a:endParaRPr lang="en-US"/>
        </a:p>
      </dgm:t>
    </dgm:pt>
    <dgm:pt modelId="{41C02761-0F81-4C5F-9527-20578D14FF8B}">
      <dgm:prSet phldrT="[Text]"/>
      <dgm:spPr/>
      <dgm:t>
        <a:bodyPr/>
        <a:lstStyle/>
        <a:p>
          <a:r>
            <a:rPr lang="en-US" dirty="0"/>
            <a:t>Faculty Senate/Graduate Council Review (up to 60 days)</a:t>
          </a:r>
        </a:p>
      </dgm:t>
    </dgm:pt>
    <dgm:pt modelId="{3847A168-3CDF-4339-A309-F5EFEC4D669A}" type="parTrans" cxnId="{4A631EC9-E78D-40C2-8D5B-E61E52CD23B6}">
      <dgm:prSet/>
      <dgm:spPr/>
      <dgm:t>
        <a:bodyPr/>
        <a:lstStyle/>
        <a:p>
          <a:endParaRPr lang="en-US"/>
        </a:p>
      </dgm:t>
    </dgm:pt>
    <dgm:pt modelId="{FB53349B-FD30-4388-A587-B9C32C86D21A}" type="sibTrans" cxnId="{4A631EC9-E78D-40C2-8D5B-E61E52CD23B6}">
      <dgm:prSet/>
      <dgm:spPr/>
      <dgm:t>
        <a:bodyPr/>
        <a:lstStyle/>
        <a:p>
          <a:endParaRPr lang="en-US"/>
        </a:p>
      </dgm:t>
    </dgm:pt>
    <dgm:pt modelId="{7F35B3A6-E59A-432D-B801-84E1CCFF86DB}">
      <dgm:prSet phldrT="[Text]"/>
      <dgm:spPr/>
      <dgm:t>
        <a:bodyPr/>
        <a:lstStyle/>
        <a:p>
          <a:r>
            <a:rPr lang="en-US" dirty="0"/>
            <a:t>Provost/Chancellor Approval</a:t>
          </a:r>
        </a:p>
      </dgm:t>
    </dgm:pt>
    <dgm:pt modelId="{32E7675D-84BC-4AF5-8405-CFB1D15F5FA8}" type="parTrans" cxnId="{AD9C50A0-1AD7-4549-88E3-DE35B0DF15AB}">
      <dgm:prSet/>
      <dgm:spPr/>
      <dgm:t>
        <a:bodyPr/>
        <a:lstStyle/>
        <a:p>
          <a:endParaRPr lang="en-US"/>
        </a:p>
      </dgm:t>
    </dgm:pt>
    <dgm:pt modelId="{5818D722-D038-442B-AEDF-858969412628}" type="sibTrans" cxnId="{AD9C50A0-1AD7-4549-88E3-DE35B0DF15AB}">
      <dgm:prSet/>
      <dgm:spPr/>
      <dgm:t>
        <a:bodyPr/>
        <a:lstStyle/>
        <a:p>
          <a:endParaRPr lang="en-US"/>
        </a:p>
      </dgm:t>
    </dgm:pt>
    <dgm:pt modelId="{82331E5D-0143-48B7-A678-C74C7E360358}">
      <dgm:prSet phldrT="[Text]"/>
      <dgm:spPr/>
      <dgm:t>
        <a:bodyPr/>
        <a:lstStyle/>
        <a:p>
          <a:r>
            <a:rPr lang="en-US" dirty="0"/>
            <a:t>President Approval</a:t>
          </a:r>
        </a:p>
      </dgm:t>
    </dgm:pt>
    <dgm:pt modelId="{1652AD9D-7533-40C7-B4EB-6244262E782B}" type="parTrans" cxnId="{BCAB9695-488D-48F2-8A23-932CD29978C4}">
      <dgm:prSet/>
      <dgm:spPr/>
      <dgm:t>
        <a:bodyPr/>
        <a:lstStyle/>
        <a:p>
          <a:endParaRPr lang="en-US"/>
        </a:p>
      </dgm:t>
    </dgm:pt>
    <dgm:pt modelId="{434B7A4E-A73B-485D-B40B-E5158B47E9B2}" type="sibTrans" cxnId="{BCAB9695-488D-48F2-8A23-932CD29978C4}">
      <dgm:prSet/>
      <dgm:spPr/>
      <dgm:t>
        <a:bodyPr/>
        <a:lstStyle/>
        <a:p>
          <a:endParaRPr lang="en-US"/>
        </a:p>
      </dgm:t>
    </dgm:pt>
    <dgm:pt modelId="{98C1A200-CC53-4519-9B08-F093D24242BD}">
      <dgm:prSet phldrT="[Text]"/>
      <dgm:spPr/>
      <dgm:t>
        <a:bodyPr/>
        <a:lstStyle/>
        <a:p>
          <a:r>
            <a:rPr lang="en-US" dirty="0"/>
            <a:t>IBHE Board Approval (Minimum of 60 days, depends on when the next IBHE Board Meeting is scheduled.)</a:t>
          </a:r>
        </a:p>
      </dgm:t>
    </dgm:pt>
    <dgm:pt modelId="{FFAE2F6E-72E7-4DCC-ACE5-3171F21332EC}" type="parTrans" cxnId="{3C120C67-1164-46B5-B1E1-9BE42E367FBB}">
      <dgm:prSet/>
      <dgm:spPr/>
      <dgm:t>
        <a:bodyPr/>
        <a:lstStyle/>
        <a:p>
          <a:endParaRPr lang="en-US"/>
        </a:p>
      </dgm:t>
    </dgm:pt>
    <dgm:pt modelId="{CB1A066D-FB19-473D-8524-A30891068A43}" type="sibTrans" cxnId="{3C120C67-1164-46B5-B1E1-9BE42E367FBB}">
      <dgm:prSet/>
      <dgm:spPr/>
      <dgm:t>
        <a:bodyPr/>
        <a:lstStyle/>
        <a:p>
          <a:endParaRPr lang="en-US"/>
        </a:p>
      </dgm:t>
    </dgm:pt>
    <dgm:pt modelId="{D7BF0D8C-0C52-45BB-9F5F-FF8CEBE3A6A5}">
      <dgm:prSet phldrT="[Text]"/>
      <dgm:spPr/>
      <dgm:t>
        <a:bodyPr/>
        <a:lstStyle/>
        <a:p>
          <a:r>
            <a:rPr lang="en-US" dirty="0"/>
            <a:t>APAP Formal Review</a:t>
          </a:r>
        </a:p>
      </dgm:t>
    </dgm:pt>
    <dgm:pt modelId="{2AE99D1B-A487-4EA7-9B00-E4CFD40D5CF6}" type="parTrans" cxnId="{DEAA2896-34B5-4169-8C29-286B5A8971C1}">
      <dgm:prSet/>
      <dgm:spPr/>
      <dgm:t>
        <a:bodyPr/>
        <a:lstStyle/>
        <a:p>
          <a:endParaRPr lang="en-US"/>
        </a:p>
      </dgm:t>
    </dgm:pt>
    <dgm:pt modelId="{52B47523-AC3A-4064-B1B5-02F57C19DBFF}" type="sibTrans" cxnId="{DEAA2896-34B5-4169-8C29-286B5A8971C1}">
      <dgm:prSet/>
      <dgm:spPr/>
      <dgm:t>
        <a:bodyPr/>
        <a:lstStyle/>
        <a:p>
          <a:endParaRPr lang="en-US"/>
        </a:p>
      </dgm:t>
    </dgm:pt>
    <dgm:pt modelId="{1412A9A8-845A-4DBD-84E7-7DBEB4326B39}" type="pres">
      <dgm:prSet presAssocID="{387541A9-83FC-4B87-8668-B5ECE68BA21E}" presName="CompostProcess" presStyleCnt="0">
        <dgm:presLayoutVars>
          <dgm:dir/>
          <dgm:resizeHandles val="exact"/>
        </dgm:presLayoutVars>
      </dgm:prSet>
      <dgm:spPr/>
    </dgm:pt>
    <dgm:pt modelId="{8A9D1F3B-1348-4F5E-88C5-FF837C04EFEE}" type="pres">
      <dgm:prSet presAssocID="{387541A9-83FC-4B87-8668-B5ECE68BA21E}" presName="arrow" presStyleLbl="bgShp" presStyleIdx="0" presStyleCnt="1"/>
      <dgm:spPr/>
    </dgm:pt>
    <dgm:pt modelId="{9B3137C6-7DB1-4CD9-A1F9-020F0AE9C5C7}" type="pres">
      <dgm:prSet presAssocID="{387541A9-83FC-4B87-8668-B5ECE68BA21E}" presName="linearProcess" presStyleCnt="0"/>
      <dgm:spPr/>
    </dgm:pt>
    <dgm:pt modelId="{66D922A6-9CA7-418E-BC22-8E965BD96A8C}" type="pres">
      <dgm:prSet presAssocID="{8B205B11-2818-4AD0-B1B2-D6F30D2E0507}" presName="textNode" presStyleLbl="node1" presStyleIdx="0" presStyleCnt="7">
        <dgm:presLayoutVars>
          <dgm:bulletEnabled val="1"/>
        </dgm:presLayoutVars>
      </dgm:prSet>
      <dgm:spPr/>
    </dgm:pt>
    <dgm:pt modelId="{B9BA0985-D793-499F-A8D1-BAD20908D526}" type="pres">
      <dgm:prSet presAssocID="{B5FE2F3E-0EFA-4796-95E2-57F19E403F62}" presName="sibTrans" presStyleCnt="0"/>
      <dgm:spPr/>
    </dgm:pt>
    <dgm:pt modelId="{683787DE-DD0A-427A-8F0C-763DCA86B880}" type="pres">
      <dgm:prSet presAssocID="{E1C2D62A-459F-4786-B346-8C3F46145223}" presName="textNode" presStyleLbl="node1" presStyleIdx="1" presStyleCnt="7">
        <dgm:presLayoutVars>
          <dgm:bulletEnabled val="1"/>
        </dgm:presLayoutVars>
      </dgm:prSet>
      <dgm:spPr/>
    </dgm:pt>
    <dgm:pt modelId="{71D0FE7F-55A3-4A75-9E38-63A0FC40C1BA}" type="pres">
      <dgm:prSet presAssocID="{79A055B4-EEF6-4636-828A-F0A5EF2BE0FE}" presName="sibTrans" presStyleCnt="0"/>
      <dgm:spPr/>
    </dgm:pt>
    <dgm:pt modelId="{0FEB10AE-B8AD-4ECA-886B-D34D45EDFBF7}" type="pres">
      <dgm:prSet presAssocID="{D7BF0D8C-0C52-45BB-9F5F-FF8CEBE3A6A5}" presName="textNode" presStyleLbl="node1" presStyleIdx="2" presStyleCnt="7">
        <dgm:presLayoutVars>
          <dgm:bulletEnabled val="1"/>
        </dgm:presLayoutVars>
      </dgm:prSet>
      <dgm:spPr/>
    </dgm:pt>
    <dgm:pt modelId="{7DDEA2D5-5FF3-4106-8DB6-F06D2B74E364}" type="pres">
      <dgm:prSet presAssocID="{52B47523-AC3A-4064-B1B5-02F57C19DBFF}" presName="sibTrans" presStyleCnt="0"/>
      <dgm:spPr/>
    </dgm:pt>
    <dgm:pt modelId="{9272196B-758A-4327-8BF6-20CF78A19A19}" type="pres">
      <dgm:prSet presAssocID="{41C02761-0F81-4C5F-9527-20578D14FF8B}" presName="textNode" presStyleLbl="node1" presStyleIdx="3" presStyleCnt="7">
        <dgm:presLayoutVars>
          <dgm:bulletEnabled val="1"/>
        </dgm:presLayoutVars>
      </dgm:prSet>
      <dgm:spPr/>
    </dgm:pt>
    <dgm:pt modelId="{DCFCF6DA-C09A-4FA5-B6A5-9886A1A46680}" type="pres">
      <dgm:prSet presAssocID="{FB53349B-FD30-4388-A587-B9C32C86D21A}" presName="sibTrans" presStyleCnt="0"/>
      <dgm:spPr/>
    </dgm:pt>
    <dgm:pt modelId="{64132FC5-F9EE-49E6-B5E9-0FC3E02B688E}" type="pres">
      <dgm:prSet presAssocID="{7F35B3A6-E59A-432D-B801-84E1CCFF86DB}" presName="textNode" presStyleLbl="node1" presStyleIdx="4" presStyleCnt="7">
        <dgm:presLayoutVars>
          <dgm:bulletEnabled val="1"/>
        </dgm:presLayoutVars>
      </dgm:prSet>
      <dgm:spPr/>
    </dgm:pt>
    <dgm:pt modelId="{3459EF48-D3AA-4C88-80B3-2CB7C5BD1E8F}" type="pres">
      <dgm:prSet presAssocID="{5818D722-D038-442B-AEDF-858969412628}" presName="sibTrans" presStyleCnt="0"/>
      <dgm:spPr/>
    </dgm:pt>
    <dgm:pt modelId="{E45BD50C-5195-46C3-ADA0-2455A624DE0B}" type="pres">
      <dgm:prSet presAssocID="{82331E5D-0143-48B7-A678-C74C7E360358}" presName="textNode" presStyleLbl="node1" presStyleIdx="5" presStyleCnt="7">
        <dgm:presLayoutVars>
          <dgm:bulletEnabled val="1"/>
        </dgm:presLayoutVars>
      </dgm:prSet>
      <dgm:spPr/>
    </dgm:pt>
    <dgm:pt modelId="{2573CBCC-EE82-4A0D-A54B-73B0E92E2E91}" type="pres">
      <dgm:prSet presAssocID="{434B7A4E-A73B-485D-B40B-E5158B47E9B2}" presName="sibTrans" presStyleCnt="0"/>
      <dgm:spPr/>
    </dgm:pt>
    <dgm:pt modelId="{67DFED91-6025-4DD3-BE80-2F2C5FED8321}" type="pres">
      <dgm:prSet presAssocID="{98C1A200-CC53-4519-9B08-F093D24242BD}" presName="textNode" presStyleLbl="node1" presStyleIdx="6" presStyleCnt="7">
        <dgm:presLayoutVars>
          <dgm:bulletEnabled val="1"/>
        </dgm:presLayoutVars>
      </dgm:prSet>
      <dgm:spPr/>
    </dgm:pt>
  </dgm:ptLst>
  <dgm:cxnLst>
    <dgm:cxn modelId="{A4109535-A712-431B-BA7F-1849873B1469}" type="presOf" srcId="{41C02761-0F81-4C5F-9527-20578D14FF8B}" destId="{9272196B-758A-4327-8BF6-20CF78A19A19}" srcOrd="0" destOrd="0" presId="urn:microsoft.com/office/officeart/2005/8/layout/hProcess9"/>
    <dgm:cxn modelId="{4AE1A83B-618B-4F1E-8E99-A965A01EE915}" type="presOf" srcId="{82331E5D-0143-48B7-A678-C74C7E360358}" destId="{E45BD50C-5195-46C3-ADA0-2455A624DE0B}" srcOrd="0" destOrd="0" presId="urn:microsoft.com/office/officeart/2005/8/layout/hProcess9"/>
    <dgm:cxn modelId="{B10ED946-9588-4D64-82A2-10598BAF8D73}" srcId="{387541A9-83FC-4B87-8668-B5ECE68BA21E}" destId="{8B205B11-2818-4AD0-B1B2-D6F30D2E0507}" srcOrd="0" destOrd="0" parTransId="{C33C6C5B-9496-45FD-B08E-F62D21EC93C9}" sibTransId="{B5FE2F3E-0EFA-4796-95E2-57F19E403F62}"/>
    <dgm:cxn modelId="{3C120C67-1164-46B5-B1E1-9BE42E367FBB}" srcId="{387541A9-83FC-4B87-8668-B5ECE68BA21E}" destId="{98C1A200-CC53-4519-9B08-F093D24242BD}" srcOrd="6" destOrd="0" parTransId="{FFAE2F6E-72E7-4DCC-ACE5-3171F21332EC}" sibTransId="{CB1A066D-FB19-473D-8524-A30891068A43}"/>
    <dgm:cxn modelId="{B8C9B750-3077-44C6-86F8-64E6D58269BB}" type="presOf" srcId="{7F35B3A6-E59A-432D-B801-84E1CCFF86DB}" destId="{64132FC5-F9EE-49E6-B5E9-0FC3E02B688E}" srcOrd="0" destOrd="0" presId="urn:microsoft.com/office/officeart/2005/8/layout/hProcess9"/>
    <dgm:cxn modelId="{67E0F959-9437-4A5F-A2AC-107084021DEC}" type="presOf" srcId="{E1C2D62A-459F-4786-B346-8C3F46145223}" destId="{683787DE-DD0A-427A-8F0C-763DCA86B880}" srcOrd="0" destOrd="0" presId="urn:microsoft.com/office/officeart/2005/8/layout/hProcess9"/>
    <dgm:cxn modelId="{D3EA2286-9347-40C4-A5CE-638A6040C704}" type="presOf" srcId="{8B205B11-2818-4AD0-B1B2-D6F30D2E0507}" destId="{66D922A6-9CA7-418E-BC22-8E965BD96A8C}" srcOrd="0" destOrd="0" presId="urn:microsoft.com/office/officeart/2005/8/layout/hProcess9"/>
    <dgm:cxn modelId="{C10AE28C-2BF6-4625-AB9B-2B0994380795}" type="presOf" srcId="{98C1A200-CC53-4519-9B08-F093D24242BD}" destId="{67DFED91-6025-4DD3-BE80-2F2C5FED8321}" srcOrd="0" destOrd="0" presId="urn:microsoft.com/office/officeart/2005/8/layout/hProcess9"/>
    <dgm:cxn modelId="{BCAB9695-488D-48F2-8A23-932CD29978C4}" srcId="{387541A9-83FC-4B87-8668-B5ECE68BA21E}" destId="{82331E5D-0143-48B7-A678-C74C7E360358}" srcOrd="5" destOrd="0" parTransId="{1652AD9D-7533-40C7-B4EB-6244262E782B}" sibTransId="{434B7A4E-A73B-485D-B40B-E5158B47E9B2}"/>
    <dgm:cxn modelId="{DEAA2896-34B5-4169-8C29-286B5A8971C1}" srcId="{387541A9-83FC-4B87-8668-B5ECE68BA21E}" destId="{D7BF0D8C-0C52-45BB-9F5F-FF8CEBE3A6A5}" srcOrd="2" destOrd="0" parTransId="{2AE99D1B-A487-4EA7-9B00-E4CFD40D5CF6}" sibTransId="{52B47523-AC3A-4064-B1B5-02F57C19DBFF}"/>
    <dgm:cxn modelId="{AD9C50A0-1AD7-4549-88E3-DE35B0DF15AB}" srcId="{387541A9-83FC-4B87-8668-B5ECE68BA21E}" destId="{7F35B3A6-E59A-432D-B801-84E1CCFF86DB}" srcOrd="4" destOrd="0" parTransId="{32E7675D-84BC-4AF5-8405-CFB1D15F5FA8}" sibTransId="{5818D722-D038-442B-AEDF-858969412628}"/>
    <dgm:cxn modelId="{76F860AA-8B3C-4913-AB72-6CFC373A4437}" type="presOf" srcId="{D7BF0D8C-0C52-45BB-9F5F-FF8CEBE3A6A5}" destId="{0FEB10AE-B8AD-4ECA-886B-D34D45EDFBF7}" srcOrd="0" destOrd="0" presId="urn:microsoft.com/office/officeart/2005/8/layout/hProcess9"/>
    <dgm:cxn modelId="{4A631EC9-E78D-40C2-8D5B-E61E52CD23B6}" srcId="{387541A9-83FC-4B87-8668-B5ECE68BA21E}" destId="{41C02761-0F81-4C5F-9527-20578D14FF8B}" srcOrd="3" destOrd="0" parTransId="{3847A168-3CDF-4339-A309-F5EFEC4D669A}" sibTransId="{FB53349B-FD30-4388-A587-B9C32C86D21A}"/>
    <dgm:cxn modelId="{ED0281CE-BF6A-4C1A-B378-F988A662500E}" srcId="{387541A9-83FC-4B87-8668-B5ECE68BA21E}" destId="{E1C2D62A-459F-4786-B346-8C3F46145223}" srcOrd="1" destOrd="0" parTransId="{9E202C3F-E325-4C9B-B46A-33C3C40A6186}" sibTransId="{79A055B4-EEF6-4636-828A-F0A5EF2BE0FE}"/>
    <dgm:cxn modelId="{581481DD-4CD4-4DC8-8D05-1D9465E2C8E3}" type="presOf" srcId="{387541A9-83FC-4B87-8668-B5ECE68BA21E}" destId="{1412A9A8-845A-4DBD-84E7-7DBEB4326B39}" srcOrd="0" destOrd="0" presId="urn:microsoft.com/office/officeart/2005/8/layout/hProcess9"/>
    <dgm:cxn modelId="{62672B59-BBF3-4EAC-B784-F30A01A945ED}" type="presParOf" srcId="{1412A9A8-845A-4DBD-84E7-7DBEB4326B39}" destId="{8A9D1F3B-1348-4F5E-88C5-FF837C04EFEE}" srcOrd="0" destOrd="0" presId="urn:microsoft.com/office/officeart/2005/8/layout/hProcess9"/>
    <dgm:cxn modelId="{750B9E45-19BD-44E1-A347-687B6F6C6656}" type="presParOf" srcId="{1412A9A8-845A-4DBD-84E7-7DBEB4326B39}" destId="{9B3137C6-7DB1-4CD9-A1F9-020F0AE9C5C7}" srcOrd="1" destOrd="0" presId="urn:microsoft.com/office/officeart/2005/8/layout/hProcess9"/>
    <dgm:cxn modelId="{E922A475-7545-4A30-929C-2667BE12BCF4}" type="presParOf" srcId="{9B3137C6-7DB1-4CD9-A1F9-020F0AE9C5C7}" destId="{66D922A6-9CA7-418E-BC22-8E965BD96A8C}" srcOrd="0" destOrd="0" presId="urn:microsoft.com/office/officeart/2005/8/layout/hProcess9"/>
    <dgm:cxn modelId="{3439FCB4-854D-4EE5-A9C2-C277C79828F6}" type="presParOf" srcId="{9B3137C6-7DB1-4CD9-A1F9-020F0AE9C5C7}" destId="{B9BA0985-D793-499F-A8D1-BAD20908D526}" srcOrd="1" destOrd="0" presId="urn:microsoft.com/office/officeart/2005/8/layout/hProcess9"/>
    <dgm:cxn modelId="{93B66B5D-629B-43D1-BE8D-57586D45B160}" type="presParOf" srcId="{9B3137C6-7DB1-4CD9-A1F9-020F0AE9C5C7}" destId="{683787DE-DD0A-427A-8F0C-763DCA86B880}" srcOrd="2" destOrd="0" presId="urn:microsoft.com/office/officeart/2005/8/layout/hProcess9"/>
    <dgm:cxn modelId="{4DBD547D-9A8B-495A-BBD6-3A3393A2DF93}" type="presParOf" srcId="{9B3137C6-7DB1-4CD9-A1F9-020F0AE9C5C7}" destId="{71D0FE7F-55A3-4A75-9E38-63A0FC40C1BA}" srcOrd="3" destOrd="0" presId="urn:microsoft.com/office/officeart/2005/8/layout/hProcess9"/>
    <dgm:cxn modelId="{A81A8B78-FEDC-45C2-8843-D0606934D96F}" type="presParOf" srcId="{9B3137C6-7DB1-4CD9-A1F9-020F0AE9C5C7}" destId="{0FEB10AE-B8AD-4ECA-886B-D34D45EDFBF7}" srcOrd="4" destOrd="0" presId="urn:microsoft.com/office/officeart/2005/8/layout/hProcess9"/>
    <dgm:cxn modelId="{8E0F6E39-0C98-4D94-B41D-56F40D47D90B}" type="presParOf" srcId="{9B3137C6-7DB1-4CD9-A1F9-020F0AE9C5C7}" destId="{7DDEA2D5-5FF3-4106-8DB6-F06D2B74E364}" srcOrd="5" destOrd="0" presId="urn:microsoft.com/office/officeart/2005/8/layout/hProcess9"/>
    <dgm:cxn modelId="{14E28911-F29F-4610-B281-6FB839CEAAAA}" type="presParOf" srcId="{9B3137C6-7DB1-4CD9-A1F9-020F0AE9C5C7}" destId="{9272196B-758A-4327-8BF6-20CF78A19A19}" srcOrd="6" destOrd="0" presId="urn:microsoft.com/office/officeart/2005/8/layout/hProcess9"/>
    <dgm:cxn modelId="{F1D91897-C9EC-4F27-AC65-3D9B60588A79}" type="presParOf" srcId="{9B3137C6-7DB1-4CD9-A1F9-020F0AE9C5C7}" destId="{DCFCF6DA-C09A-4FA5-B6A5-9886A1A46680}" srcOrd="7" destOrd="0" presId="urn:microsoft.com/office/officeart/2005/8/layout/hProcess9"/>
    <dgm:cxn modelId="{50F31D67-1EF8-471D-88C9-1CB82674EAE2}" type="presParOf" srcId="{9B3137C6-7DB1-4CD9-A1F9-020F0AE9C5C7}" destId="{64132FC5-F9EE-49E6-B5E9-0FC3E02B688E}" srcOrd="8" destOrd="0" presId="urn:microsoft.com/office/officeart/2005/8/layout/hProcess9"/>
    <dgm:cxn modelId="{0F0F59CF-004A-4529-A292-EA89EC505BFF}" type="presParOf" srcId="{9B3137C6-7DB1-4CD9-A1F9-020F0AE9C5C7}" destId="{3459EF48-D3AA-4C88-80B3-2CB7C5BD1E8F}" srcOrd="9" destOrd="0" presId="urn:microsoft.com/office/officeart/2005/8/layout/hProcess9"/>
    <dgm:cxn modelId="{BE28C487-8EE7-4B1C-9E03-4F63BD965E39}" type="presParOf" srcId="{9B3137C6-7DB1-4CD9-A1F9-020F0AE9C5C7}" destId="{E45BD50C-5195-46C3-ADA0-2455A624DE0B}" srcOrd="10" destOrd="0" presId="urn:microsoft.com/office/officeart/2005/8/layout/hProcess9"/>
    <dgm:cxn modelId="{9C6019BF-D7FE-442C-9684-5DE2AA956598}" type="presParOf" srcId="{9B3137C6-7DB1-4CD9-A1F9-020F0AE9C5C7}" destId="{2573CBCC-EE82-4A0D-A54B-73B0E92E2E91}" srcOrd="11" destOrd="0" presId="urn:microsoft.com/office/officeart/2005/8/layout/hProcess9"/>
    <dgm:cxn modelId="{6CF1ABD5-B5F1-4FB2-8D76-3F544F606F2D}" type="presParOf" srcId="{9B3137C6-7DB1-4CD9-A1F9-020F0AE9C5C7}" destId="{67DFED91-6025-4DD3-BE80-2F2C5FED8321}" srcOrd="1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1B0A782-24EA-4B8E-A55D-8F16A358817A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AF0E78FA-D8D3-42A0-A6E7-C67BA472F13E}">
      <dgm:prSet phldrT="[Text]"/>
      <dgm:spPr/>
      <dgm:t>
        <a:bodyPr/>
        <a:lstStyle/>
        <a:p>
          <a:r>
            <a:rPr lang="en-US" dirty="0"/>
            <a:t>Development</a:t>
          </a:r>
        </a:p>
      </dgm:t>
    </dgm:pt>
    <dgm:pt modelId="{56970C83-CF18-4F16-9138-C469117E477F}" type="parTrans" cxnId="{AC3EB11F-D3FC-439D-9418-FDBC5744CF3C}">
      <dgm:prSet/>
      <dgm:spPr/>
      <dgm:t>
        <a:bodyPr/>
        <a:lstStyle/>
        <a:p>
          <a:endParaRPr lang="en-US"/>
        </a:p>
      </dgm:t>
    </dgm:pt>
    <dgm:pt modelId="{49FFFEFA-C6EC-443C-A572-B4E97F3F05C6}" type="sibTrans" cxnId="{AC3EB11F-D3FC-439D-9418-FDBC5744CF3C}">
      <dgm:prSet/>
      <dgm:spPr/>
      <dgm:t>
        <a:bodyPr/>
        <a:lstStyle/>
        <a:p>
          <a:endParaRPr lang="en-US"/>
        </a:p>
      </dgm:t>
    </dgm:pt>
    <dgm:pt modelId="{633AA005-E7E9-4F6C-AB35-21ACFB9A1758}">
      <dgm:prSet phldrT="[Text]"/>
      <dgm:spPr/>
      <dgm:t>
        <a:bodyPr/>
        <a:lstStyle/>
        <a:p>
          <a:r>
            <a:rPr lang="en-US" dirty="0"/>
            <a:t>*Informal Review (Varies depending if Article 9 is required. May take up to 180 days.)</a:t>
          </a:r>
        </a:p>
      </dgm:t>
    </dgm:pt>
    <dgm:pt modelId="{1E81DB7D-6FBA-4E76-A9F2-A527D341C163}" type="parTrans" cxnId="{3CE56D97-0437-4290-8758-46691AD1D16E}">
      <dgm:prSet/>
      <dgm:spPr/>
      <dgm:t>
        <a:bodyPr/>
        <a:lstStyle/>
        <a:p>
          <a:endParaRPr lang="en-US"/>
        </a:p>
      </dgm:t>
    </dgm:pt>
    <dgm:pt modelId="{A0F6FA2E-38ED-48DC-962F-F96A3E9FC3D1}" type="sibTrans" cxnId="{3CE56D97-0437-4290-8758-46691AD1D16E}">
      <dgm:prSet/>
      <dgm:spPr/>
      <dgm:t>
        <a:bodyPr/>
        <a:lstStyle/>
        <a:p>
          <a:endParaRPr lang="en-US"/>
        </a:p>
      </dgm:t>
    </dgm:pt>
    <dgm:pt modelId="{0557E567-9D13-43B0-87C4-C05F6B08A6C1}">
      <dgm:prSet/>
      <dgm:spPr/>
      <dgm:t>
        <a:bodyPr/>
        <a:lstStyle/>
        <a:p>
          <a:r>
            <a:rPr lang="en-US" dirty="0"/>
            <a:t>Faculty Senate/Graduate Council Review (up to 60 days)</a:t>
          </a:r>
        </a:p>
      </dgm:t>
    </dgm:pt>
    <dgm:pt modelId="{2A392DD0-AE0E-4D8B-8B63-14553C0E579F}" type="parTrans" cxnId="{F72A5D96-CACC-4CF6-8CDF-C93BB987B221}">
      <dgm:prSet/>
      <dgm:spPr/>
      <dgm:t>
        <a:bodyPr/>
        <a:lstStyle/>
        <a:p>
          <a:endParaRPr lang="en-US"/>
        </a:p>
      </dgm:t>
    </dgm:pt>
    <dgm:pt modelId="{E3B9F8C5-738F-41EF-A2C0-5A6F4B998D17}" type="sibTrans" cxnId="{F72A5D96-CACC-4CF6-8CDF-C93BB987B221}">
      <dgm:prSet/>
      <dgm:spPr/>
      <dgm:t>
        <a:bodyPr/>
        <a:lstStyle/>
        <a:p>
          <a:endParaRPr lang="en-US"/>
        </a:p>
      </dgm:t>
    </dgm:pt>
    <dgm:pt modelId="{BC0A4834-E1E8-4E7F-A0DF-27BCA3EEACD6}">
      <dgm:prSet/>
      <dgm:spPr/>
      <dgm:t>
        <a:bodyPr/>
        <a:lstStyle/>
        <a:p>
          <a:r>
            <a:rPr lang="en-US" dirty="0"/>
            <a:t>Provost/Chancellor Approval</a:t>
          </a:r>
        </a:p>
      </dgm:t>
    </dgm:pt>
    <dgm:pt modelId="{BB31EFF4-39D4-4D01-B419-D76DA9B462E2}" type="parTrans" cxnId="{35BEAEB5-F8DB-4394-9E20-36EF368376B8}">
      <dgm:prSet/>
      <dgm:spPr/>
      <dgm:t>
        <a:bodyPr/>
        <a:lstStyle/>
        <a:p>
          <a:endParaRPr lang="en-US"/>
        </a:p>
      </dgm:t>
    </dgm:pt>
    <dgm:pt modelId="{2C5AE732-723F-4790-BC14-D0F89E24E8EE}" type="sibTrans" cxnId="{35BEAEB5-F8DB-4394-9E20-36EF368376B8}">
      <dgm:prSet/>
      <dgm:spPr/>
      <dgm:t>
        <a:bodyPr/>
        <a:lstStyle/>
        <a:p>
          <a:endParaRPr lang="en-US"/>
        </a:p>
      </dgm:t>
    </dgm:pt>
    <dgm:pt modelId="{8B944F39-B160-4A18-8B0F-EC2B3B8049D1}">
      <dgm:prSet phldrT="[Text]"/>
      <dgm:spPr/>
      <dgm:t>
        <a:bodyPr/>
        <a:lstStyle/>
        <a:p>
          <a:r>
            <a:rPr lang="en-US" dirty="0"/>
            <a:t>President Approval</a:t>
          </a:r>
        </a:p>
      </dgm:t>
    </dgm:pt>
    <dgm:pt modelId="{08097838-16BC-4004-B55E-5122AEAEA0A8}" type="parTrans" cxnId="{B6E4B81E-7AC0-4B27-9A40-1D373067F042}">
      <dgm:prSet/>
      <dgm:spPr/>
      <dgm:t>
        <a:bodyPr/>
        <a:lstStyle/>
        <a:p>
          <a:endParaRPr lang="en-US"/>
        </a:p>
      </dgm:t>
    </dgm:pt>
    <dgm:pt modelId="{B0004D00-72D5-4047-B221-D36B990AECBF}" type="sibTrans" cxnId="{B6E4B81E-7AC0-4B27-9A40-1D373067F042}">
      <dgm:prSet/>
      <dgm:spPr/>
      <dgm:t>
        <a:bodyPr/>
        <a:lstStyle/>
        <a:p>
          <a:endParaRPr lang="en-US"/>
        </a:p>
      </dgm:t>
    </dgm:pt>
    <dgm:pt modelId="{2DF22345-BD3F-41F9-A58F-F4B6A2C57B00}">
      <dgm:prSet phldrT="[Text]"/>
      <dgm:spPr/>
      <dgm:t>
        <a:bodyPr/>
        <a:lstStyle/>
        <a:p>
          <a:r>
            <a:rPr lang="en-US" dirty="0"/>
            <a:t>*IBHE Staff Approval (if applicable)</a:t>
          </a:r>
        </a:p>
      </dgm:t>
    </dgm:pt>
    <dgm:pt modelId="{EA0AEB8F-E653-4245-B9C1-654A7FF1F3A3}" type="parTrans" cxnId="{21E37D30-129B-4A16-8553-3D8F3F8FB9E2}">
      <dgm:prSet/>
      <dgm:spPr/>
      <dgm:t>
        <a:bodyPr/>
        <a:lstStyle/>
        <a:p>
          <a:endParaRPr lang="en-US"/>
        </a:p>
      </dgm:t>
    </dgm:pt>
    <dgm:pt modelId="{68FACC46-6BAA-4C63-A817-CB7B6DAFF1B6}" type="sibTrans" cxnId="{21E37D30-129B-4A16-8553-3D8F3F8FB9E2}">
      <dgm:prSet/>
      <dgm:spPr/>
      <dgm:t>
        <a:bodyPr/>
        <a:lstStyle/>
        <a:p>
          <a:endParaRPr lang="en-US"/>
        </a:p>
      </dgm:t>
    </dgm:pt>
    <dgm:pt modelId="{A2BCB3AE-E1E2-4FBE-92FE-24C9DB12ABCB}">
      <dgm:prSet phldrT="[Text]"/>
      <dgm:spPr/>
      <dgm:t>
        <a:bodyPr/>
        <a:lstStyle/>
        <a:p>
          <a:r>
            <a:rPr lang="en-US" dirty="0"/>
            <a:t>APAP Formal Review</a:t>
          </a:r>
        </a:p>
      </dgm:t>
    </dgm:pt>
    <dgm:pt modelId="{5CC86ABC-3204-4DA1-9277-D08B3FFB2501}" type="parTrans" cxnId="{7DE53DA2-0B1B-409D-B67D-37C563557A5A}">
      <dgm:prSet/>
      <dgm:spPr/>
      <dgm:t>
        <a:bodyPr/>
        <a:lstStyle/>
        <a:p>
          <a:endParaRPr lang="en-US"/>
        </a:p>
      </dgm:t>
    </dgm:pt>
    <dgm:pt modelId="{9428E8B6-4D98-47EE-BC36-60AF07752092}" type="sibTrans" cxnId="{7DE53DA2-0B1B-409D-B67D-37C563557A5A}">
      <dgm:prSet/>
      <dgm:spPr/>
      <dgm:t>
        <a:bodyPr/>
        <a:lstStyle/>
        <a:p>
          <a:endParaRPr lang="en-US"/>
        </a:p>
      </dgm:t>
    </dgm:pt>
    <dgm:pt modelId="{2431E057-DFD6-4BB9-8D56-D8D87F7EA6D1}" type="pres">
      <dgm:prSet presAssocID="{F1B0A782-24EA-4B8E-A55D-8F16A358817A}" presName="CompostProcess" presStyleCnt="0">
        <dgm:presLayoutVars>
          <dgm:dir/>
          <dgm:resizeHandles val="exact"/>
        </dgm:presLayoutVars>
      </dgm:prSet>
      <dgm:spPr/>
    </dgm:pt>
    <dgm:pt modelId="{15B054B8-6AF8-48A1-B94D-BA058CF446CC}" type="pres">
      <dgm:prSet presAssocID="{F1B0A782-24EA-4B8E-A55D-8F16A358817A}" presName="arrow" presStyleLbl="bgShp" presStyleIdx="0" presStyleCnt="1"/>
      <dgm:spPr/>
    </dgm:pt>
    <dgm:pt modelId="{D4A03EF9-D14E-4237-9AFC-B601BAD3802B}" type="pres">
      <dgm:prSet presAssocID="{F1B0A782-24EA-4B8E-A55D-8F16A358817A}" presName="linearProcess" presStyleCnt="0"/>
      <dgm:spPr/>
    </dgm:pt>
    <dgm:pt modelId="{D42ECF2F-FFEA-4754-9BB3-79D75446BE30}" type="pres">
      <dgm:prSet presAssocID="{AF0E78FA-D8D3-42A0-A6E7-C67BA472F13E}" presName="textNode" presStyleLbl="node1" presStyleIdx="0" presStyleCnt="7">
        <dgm:presLayoutVars>
          <dgm:bulletEnabled val="1"/>
        </dgm:presLayoutVars>
      </dgm:prSet>
      <dgm:spPr/>
    </dgm:pt>
    <dgm:pt modelId="{F9874830-51D1-4072-B8A8-DFAAD1D5C5C3}" type="pres">
      <dgm:prSet presAssocID="{49FFFEFA-C6EC-443C-A572-B4E97F3F05C6}" presName="sibTrans" presStyleCnt="0"/>
      <dgm:spPr/>
    </dgm:pt>
    <dgm:pt modelId="{8B1CD071-8E51-4419-9CFE-AA970C78F60B}" type="pres">
      <dgm:prSet presAssocID="{633AA005-E7E9-4F6C-AB35-21ACFB9A1758}" presName="textNode" presStyleLbl="node1" presStyleIdx="1" presStyleCnt="7">
        <dgm:presLayoutVars>
          <dgm:bulletEnabled val="1"/>
        </dgm:presLayoutVars>
      </dgm:prSet>
      <dgm:spPr/>
    </dgm:pt>
    <dgm:pt modelId="{D040F07C-C20D-478E-B93E-0729E4BDAB37}" type="pres">
      <dgm:prSet presAssocID="{A0F6FA2E-38ED-48DC-962F-F96A3E9FC3D1}" presName="sibTrans" presStyleCnt="0"/>
      <dgm:spPr/>
    </dgm:pt>
    <dgm:pt modelId="{1220EA52-970B-4BBA-8757-55A97D050E45}" type="pres">
      <dgm:prSet presAssocID="{A2BCB3AE-E1E2-4FBE-92FE-24C9DB12ABCB}" presName="textNode" presStyleLbl="node1" presStyleIdx="2" presStyleCnt="7">
        <dgm:presLayoutVars>
          <dgm:bulletEnabled val="1"/>
        </dgm:presLayoutVars>
      </dgm:prSet>
      <dgm:spPr/>
    </dgm:pt>
    <dgm:pt modelId="{A47AD2FC-E941-4945-A5ED-C52F625D2DDF}" type="pres">
      <dgm:prSet presAssocID="{9428E8B6-4D98-47EE-BC36-60AF07752092}" presName="sibTrans" presStyleCnt="0"/>
      <dgm:spPr/>
    </dgm:pt>
    <dgm:pt modelId="{F2BADBE6-2D90-44E8-83D0-B5DD97D0120E}" type="pres">
      <dgm:prSet presAssocID="{0557E567-9D13-43B0-87C4-C05F6B08A6C1}" presName="textNode" presStyleLbl="node1" presStyleIdx="3" presStyleCnt="7" custLinFactNeighborX="21804" custLinFactNeighborY="731">
        <dgm:presLayoutVars>
          <dgm:bulletEnabled val="1"/>
        </dgm:presLayoutVars>
      </dgm:prSet>
      <dgm:spPr/>
    </dgm:pt>
    <dgm:pt modelId="{530264D5-88B3-4607-9CEB-3D048BD6588D}" type="pres">
      <dgm:prSet presAssocID="{E3B9F8C5-738F-41EF-A2C0-5A6F4B998D17}" presName="sibTrans" presStyleCnt="0"/>
      <dgm:spPr/>
    </dgm:pt>
    <dgm:pt modelId="{A4093BE2-408D-4AA1-8A57-154711E788C2}" type="pres">
      <dgm:prSet presAssocID="{BC0A4834-E1E8-4E7F-A0DF-27BCA3EEACD6}" presName="textNode" presStyleLbl="node1" presStyleIdx="4" presStyleCnt="7">
        <dgm:presLayoutVars>
          <dgm:bulletEnabled val="1"/>
        </dgm:presLayoutVars>
      </dgm:prSet>
      <dgm:spPr/>
    </dgm:pt>
    <dgm:pt modelId="{81CCB759-0B73-4A0B-BEA8-083461F89554}" type="pres">
      <dgm:prSet presAssocID="{2C5AE732-723F-4790-BC14-D0F89E24E8EE}" presName="sibTrans" presStyleCnt="0"/>
      <dgm:spPr/>
    </dgm:pt>
    <dgm:pt modelId="{F7E21D59-D4BC-4F0D-BC43-A638FB52B47E}" type="pres">
      <dgm:prSet presAssocID="{8B944F39-B160-4A18-8B0F-EC2B3B8049D1}" presName="textNode" presStyleLbl="node1" presStyleIdx="5" presStyleCnt="7">
        <dgm:presLayoutVars>
          <dgm:bulletEnabled val="1"/>
        </dgm:presLayoutVars>
      </dgm:prSet>
      <dgm:spPr/>
    </dgm:pt>
    <dgm:pt modelId="{2B4099F9-31B2-46FD-A808-8411E6FC2D69}" type="pres">
      <dgm:prSet presAssocID="{B0004D00-72D5-4047-B221-D36B990AECBF}" presName="sibTrans" presStyleCnt="0"/>
      <dgm:spPr/>
    </dgm:pt>
    <dgm:pt modelId="{812DF9FF-CC79-4EE9-A20D-2BD505AF996A}" type="pres">
      <dgm:prSet presAssocID="{2DF22345-BD3F-41F9-A58F-F4B6A2C57B00}" presName="textNode" presStyleLbl="node1" presStyleIdx="6" presStyleCnt="7">
        <dgm:presLayoutVars>
          <dgm:bulletEnabled val="1"/>
        </dgm:presLayoutVars>
      </dgm:prSet>
      <dgm:spPr/>
    </dgm:pt>
  </dgm:ptLst>
  <dgm:cxnLst>
    <dgm:cxn modelId="{8AFAA003-975A-45BC-AA92-F614CE326705}" type="presOf" srcId="{BC0A4834-E1E8-4E7F-A0DF-27BCA3EEACD6}" destId="{A4093BE2-408D-4AA1-8A57-154711E788C2}" srcOrd="0" destOrd="0" presId="urn:microsoft.com/office/officeart/2005/8/layout/hProcess9"/>
    <dgm:cxn modelId="{42946314-0DC3-4BB5-9F4C-2F88D607D651}" type="presOf" srcId="{2DF22345-BD3F-41F9-A58F-F4B6A2C57B00}" destId="{812DF9FF-CC79-4EE9-A20D-2BD505AF996A}" srcOrd="0" destOrd="0" presId="urn:microsoft.com/office/officeart/2005/8/layout/hProcess9"/>
    <dgm:cxn modelId="{4B6CF015-C88D-4976-8E42-3897407DFF45}" type="presOf" srcId="{0557E567-9D13-43B0-87C4-C05F6B08A6C1}" destId="{F2BADBE6-2D90-44E8-83D0-B5DD97D0120E}" srcOrd="0" destOrd="0" presId="urn:microsoft.com/office/officeart/2005/8/layout/hProcess9"/>
    <dgm:cxn modelId="{B6E4B81E-7AC0-4B27-9A40-1D373067F042}" srcId="{F1B0A782-24EA-4B8E-A55D-8F16A358817A}" destId="{8B944F39-B160-4A18-8B0F-EC2B3B8049D1}" srcOrd="5" destOrd="0" parTransId="{08097838-16BC-4004-B55E-5122AEAEA0A8}" sibTransId="{B0004D00-72D5-4047-B221-D36B990AECBF}"/>
    <dgm:cxn modelId="{AC3EB11F-D3FC-439D-9418-FDBC5744CF3C}" srcId="{F1B0A782-24EA-4B8E-A55D-8F16A358817A}" destId="{AF0E78FA-D8D3-42A0-A6E7-C67BA472F13E}" srcOrd="0" destOrd="0" parTransId="{56970C83-CF18-4F16-9138-C469117E477F}" sibTransId="{49FFFEFA-C6EC-443C-A572-B4E97F3F05C6}"/>
    <dgm:cxn modelId="{21E37D30-129B-4A16-8553-3D8F3F8FB9E2}" srcId="{F1B0A782-24EA-4B8E-A55D-8F16A358817A}" destId="{2DF22345-BD3F-41F9-A58F-F4B6A2C57B00}" srcOrd="6" destOrd="0" parTransId="{EA0AEB8F-E653-4245-B9C1-654A7FF1F3A3}" sibTransId="{68FACC46-6BAA-4C63-A817-CB7B6DAFF1B6}"/>
    <dgm:cxn modelId="{76A2AA80-F6EC-46DC-88F4-38EC7870B06F}" type="presOf" srcId="{8B944F39-B160-4A18-8B0F-EC2B3B8049D1}" destId="{F7E21D59-D4BC-4F0D-BC43-A638FB52B47E}" srcOrd="0" destOrd="0" presId="urn:microsoft.com/office/officeart/2005/8/layout/hProcess9"/>
    <dgm:cxn modelId="{EEB30083-511D-456D-9BB3-7F443347E2D0}" type="presOf" srcId="{F1B0A782-24EA-4B8E-A55D-8F16A358817A}" destId="{2431E057-DFD6-4BB9-8D56-D8D87F7EA6D1}" srcOrd="0" destOrd="0" presId="urn:microsoft.com/office/officeart/2005/8/layout/hProcess9"/>
    <dgm:cxn modelId="{2B783383-75BE-4080-BF7B-65EF6880BDD4}" type="presOf" srcId="{AF0E78FA-D8D3-42A0-A6E7-C67BA472F13E}" destId="{D42ECF2F-FFEA-4754-9BB3-79D75446BE30}" srcOrd="0" destOrd="0" presId="urn:microsoft.com/office/officeart/2005/8/layout/hProcess9"/>
    <dgm:cxn modelId="{F72A5D96-CACC-4CF6-8CDF-C93BB987B221}" srcId="{F1B0A782-24EA-4B8E-A55D-8F16A358817A}" destId="{0557E567-9D13-43B0-87C4-C05F6B08A6C1}" srcOrd="3" destOrd="0" parTransId="{2A392DD0-AE0E-4D8B-8B63-14553C0E579F}" sibTransId="{E3B9F8C5-738F-41EF-A2C0-5A6F4B998D17}"/>
    <dgm:cxn modelId="{3CE56D97-0437-4290-8758-46691AD1D16E}" srcId="{F1B0A782-24EA-4B8E-A55D-8F16A358817A}" destId="{633AA005-E7E9-4F6C-AB35-21ACFB9A1758}" srcOrd="1" destOrd="0" parTransId="{1E81DB7D-6FBA-4E76-A9F2-A527D341C163}" sibTransId="{A0F6FA2E-38ED-48DC-962F-F96A3E9FC3D1}"/>
    <dgm:cxn modelId="{D9C5C3A1-5BCF-4C0E-8A2B-04E9CBB8AAFE}" type="presOf" srcId="{A2BCB3AE-E1E2-4FBE-92FE-24C9DB12ABCB}" destId="{1220EA52-970B-4BBA-8757-55A97D050E45}" srcOrd="0" destOrd="0" presId="urn:microsoft.com/office/officeart/2005/8/layout/hProcess9"/>
    <dgm:cxn modelId="{7DE53DA2-0B1B-409D-B67D-37C563557A5A}" srcId="{F1B0A782-24EA-4B8E-A55D-8F16A358817A}" destId="{A2BCB3AE-E1E2-4FBE-92FE-24C9DB12ABCB}" srcOrd="2" destOrd="0" parTransId="{5CC86ABC-3204-4DA1-9277-D08B3FFB2501}" sibTransId="{9428E8B6-4D98-47EE-BC36-60AF07752092}"/>
    <dgm:cxn modelId="{35BEAEB5-F8DB-4394-9E20-36EF368376B8}" srcId="{F1B0A782-24EA-4B8E-A55D-8F16A358817A}" destId="{BC0A4834-E1E8-4E7F-A0DF-27BCA3EEACD6}" srcOrd="4" destOrd="0" parTransId="{BB31EFF4-39D4-4D01-B419-D76DA9B462E2}" sibTransId="{2C5AE732-723F-4790-BC14-D0F89E24E8EE}"/>
    <dgm:cxn modelId="{F5500AE3-F54B-4691-990B-C306A6876012}" type="presOf" srcId="{633AA005-E7E9-4F6C-AB35-21ACFB9A1758}" destId="{8B1CD071-8E51-4419-9CFE-AA970C78F60B}" srcOrd="0" destOrd="0" presId="urn:microsoft.com/office/officeart/2005/8/layout/hProcess9"/>
    <dgm:cxn modelId="{9D10B58E-19BF-43FC-B096-8C1FC814438B}" type="presParOf" srcId="{2431E057-DFD6-4BB9-8D56-D8D87F7EA6D1}" destId="{15B054B8-6AF8-48A1-B94D-BA058CF446CC}" srcOrd="0" destOrd="0" presId="urn:microsoft.com/office/officeart/2005/8/layout/hProcess9"/>
    <dgm:cxn modelId="{46170977-F3AD-44C3-9C5D-4E47D0BE6FD5}" type="presParOf" srcId="{2431E057-DFD6-4BB9-8D56-D8D87F7EA6D1}" destId="{D4A03EF9-D14E-4237-9AFC-B601BAD3802B}" srcOrd="1" destOrd="0" presId="urn:microsoft.com/office/officeart/2005/8/layout/hProcess9"/>
    <dgm:cxn modelId="{7906B4FC-40DA-42D3-88A7-B0AA70B12CF3}" type="presParOf" srcId="{D4A03EF9-D14E-4237-9AFC-B601BAD3802B}" destId="{D42ECF2F-FFEA-4754-9BB3-79D75446BE30}" srcOrd="0" destOrd="0" presId="urn:microsoft.com/office/officeart/2005/8/layout/hProcess9"/>
    <dgm:cxn modelId="{EC96DE7C-24AB-4BFE-BE81-CE2841AE290E}" type="presParOf" srcId="{D4A03EF9-D14E-4237-9AFC-B601BAD3802B}" destId="{F9874830-51D1-4072-B8A8-DFAAD1D5C5C3}" srcOrd="1" destOrd="0" presId="urn:microsoft.com/office/officeart/2005/8/layout/hProcess9"/>
    <dgm:cxn modelId="{430AD731-3150-4CF0-A607-12A7B89EEB6E}" type="presParOf" srcId="{D4A03EF9-D14E-4237-9AFC-B601BAD3802B}" destId="{8B1CD071-8E51-4419-9CFE-AA970C78F60B}" srcOrd="2" destOrd="0" presId="urn:microsoft.com/office/officeart/2005/8/layout/hProcess9"/>
    <dgm:cxn modelId="{B9533158-9E50-45CF-99A7-37AD36AA56AB}" type="presParOf" srcId="{D4A03EF9-D14E-4237-9AFC-B601BAD3802B}" destId="{D040F07C-C20D-478E-B93E-0729E4BDAB37}" srcOrd="3" destOrd="0" presId="urn:microsoft.com/office/officeart/2005/8/layout/hProcess9"/>
    <dgm:cxn modelId="{0BCDEADB-D703-42B0-98DA-04462D1F5723}" type="presParOf" srcId="{D4A03EF9-D14E-4237-9AFC-B601BAD3802B}" destId="{1220EA52-970B-4BBA-8757-55A97D050E45}" srcOrd="4" destOrd="0" presId="urn:microsoft.com/office/officeart/2005/8/layout/hProcess9"/>
    <dgm:cxn modelId="{70993617-19FD-4242-9434-14BEAB44195F}" type="presParOf" srcId="{D4A03EF9-D14E-4237-9AFC-B601BAD3802B}" destId="{A47AD2FC-E941-4945-A5ED-C52F625D2DDF}" srcOrd="5" destOrd="0" presId="urn:microsoft.com/office/officeart/2005/8/layout/hProcess9"/>
    <dgm:cxn modelId="{022EC62E-E65B-40DA-89C8-6E1CDEBF1D5C}" type="presParOf" srcId="{D4A03EF9-D14E-4237-9AFC-B601BAD3802B}" destId="{F2BADBE6-2D90-44E8-83D0-B5DD97D0120E}" srcOrd="6" destOrd="0" presId="urn:microsoft.com/office/officeart/2005/8/layout/hProcess9"/>
    <dgm:cxn modelId="{DD08541D-B353-45C0-B3B5-3167767AC465}" type="presParOf" srcId="{D4A03EF9-D14E-4237-9AFC-B601BAD3802B}" destId="{530264D5-88B3-4607-9CEB-3D048BD6588D}" srcOrd="7" destOrd="0" presId="urn:microsoft.com/office/officeart/2005/8/layout/hProcess9"/>
    <dgm:cxn modelId="{C5CD0028-2DED-47B8-9E87-5D001E368870}" type="presParOf" srcId="{D4A03EF9-D14E-4237-9AFC-B601BAD3802B}" destId="{A4093BE2-408D-4AA1-8A57-154711E788C2}" srcOrd="8" destOrd="0" presId="urn:microsoft.com/office/officeart/2005/8/layout/hProcess9"/>
    <dgm:cxn modelId="{77D50229-F89F-4314-85C4-81349416E8CF}" type="presParOf" srcId="{D4A03EF9-D14E-4237-9AFC-B601BAD3802B}" destId="{81CCB759-0B73-4A0B-BEA8-083461F89554}" srcOrd="9" destOrd="0" presId="urn:microsoft.com/office/officeart/2005/8/layout/hProcess9"/>
    <dgm:cxn modelId="{A9B3F4E1-BDE0-497D-BE3D-B559CBC334F9}" type="presParOf" srcId="{D4A03EF9-D14E-4237-9AFC-B601BAD3802B}" destId="{F7E21D59-D4BC-4F0D-BC43-A638FB52B47E}" srcOrd="10" destOrd="0" presId="urn:microsoft.com/office/officeart/2005/8/layout/hProcess9"/>
    <dgm:cxn modelId="{485123CD-B620-4430-968D-80291F2C377F}" type="presParOf" srcId="{D4A03EF9-D14E-4237-9AFC-B601BAD3802B}" destId="{2B4099F9-31B2-46FD-A808-8411E6FC2D69}" srcOrd="11" destOrd="0" presId="urn:microsoft.com/office/officeart/2005/8/layout/hProcess9"/>
    <dgm:cxn modelId="{374540DC-128E-4271-B651-193CC8F8D2FD}" type="presParOf" srcId="{D4A03EF9-D14E-4237-9AFC-B601BAD3802B}" destId="{812DF9FF-CC79-4EE9-A20D-2BD505AF996A}" srcOrd="1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D0FDDA0-FD57-465A-BDDB-2E1312681DE7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37AE7D92-75FA-4AC7-9ECC-2192C6376A5B}">
      <dgm:prSet phldrT="[Text]"/>
      <dgm:spPr/>
      <dgm:t>
        <a:bodyPr/>
        <a:lstStyle/>
        <a:p>
          <a:r>
            <a:rPr lang="en-US" dirty="0"/>
            <a:t>Director Approval</a:t>
          </a:r>
        </a:p>
      </dgm:t>
    </dgm:pt>
    <dgm:pt modelId="{53D36F82-6999-43AC-BE30-7F847484086F}" type="parTrans" cxnId="{ABF27148-2A70-47BD-9B61-201A81EBEFFA}">
      <dgm:prSet/>
      <dgm:spPr/>
      <dgm:t>
        <a:bodyPr/>
        <a:lstStyle/>
        <a:p>
          <a:endParaRPr lang="en-US"/>
        </a:p>
      </dgm:t>
    </dgm:pt>
    <dgm:pt modelId="{57759D15-DC51-4C3B-8DC6-76DF7CC3FEC2}" type="sibTrans" cxnId="{ABF27148-2A70-47BD-9B61-201A81EBEFFA}">
      <dgm:prSet/>
      <dgm:spPr/>
      <dgm:t>
        <a:bodyPr/>
        <a:lstStyle/>
        <a:p>
          <a:endParaRPr lang="en-US"/>
        </a:p>
      </dgm:t>
    </dgm:pt>
    <dgm:pt modelId="{DE06965E-9E84-451A-BB09-AA9590E82185}">
      <dgm:prSet phldrT="[Text]"/>
      <dgm:spPr/>
      <dgm:t>
        <a:bodyPr/>
        <a:lstStyle/>
        <a:p>
          <a:r>
            <a:rPr lang="en-US" dirty="0"/>
            <a:t>Curricular Committee Approval (if applicable)</a:t>
          </a:r>
        </a:p>
      </dgm:t>
    </dgm:pt>
    <dgm:pt modelId="{8C9C0CFA-226F-4D67-9969-D7E1B7A0BEFC}" type="parTrans" cxnId="{7BF60F80-AD63-4139-BD87-84FB0AA5D63E}">
      <dgm:prSet/>
      <dgm:spPr/>
      <dgm:t>
        <a:bodyPr/>
        <a:lstStyle/>
        <a:p>
          <a:endParaRPr lang="en-US"/>
        </a:p>
      </dgm:t>
    </dgm:pt>
    <dgm:pt modelId="{49715C14-93C5-4C80-8792-90E50DBB6508}" type="sibTrans" cxnId="{7BF60F80-AD63-4139-BD87-84FB0AA5D63E}">
      <dgm:prSet/>
      <dgm:spPr/>
      <dgm:t>
        <a:bodyPr/>
        <a:lstStyle/>
        <a:p>
          <a:endParaRPr lang="en-US"/>
        </a:p>
      </dgm:t>
    </dgm:pt>
    <dgm:pt modelId="{59CB0C55-F405-4E63-8668-32AC77397716}">
      <dgm:prSet phldrT="[Text]"/>
      <dgm:spPr/>
      <dgm:t>
        <a:bodyPr/>
        <a:lstStyle/>
        <a:p>
          <a:r>
            <a:rPr lang="en-US" dirty="0"/>
            <a:t>Dean Approval</a:t>
          </a:r>
        </a:p>
      </dgm:t>
    </dgm:pt>
    <dgm:pt modelId="{B95DA9CB-E46A-49BD-8601-FEF1A6F280CD}" type="parTrans" cxnId="{AB0764D1-F91D-4DFF-ABF5-4AC86FD442A5}">
      <dgm:prSet/>
      <dgm:spPr/>
      <dgm:t>
        <a:bodyPr/>
        <a:lstStyle/>
        <a:p>
          <a:endParaRPr lang="en-US"/>
        </a:p>
      </dgm:t>
    </dgm:pt>
    <dgm:pt modelId="{A751CA41-E4FF-4E98-95D9-2773F8B8E1F6}" type="sibTrans" cxnId="{AB0764D1-F91D-4DFF-ABF5-4AC86FD442A5}">
      <dgm:prSet/>
      <dgm:spPr/>
      <dgm:t>
        <a:bodyPr/>
        <a:lstStyle/>
        <a:p>
          <a:endParaRPr lang="en-US"/>
        </a:p>
      </dgm:t>
    </dgm:pt>
    <dgm:pt modelId="{B746B933-52E1-441A-B0F1-9599D83053B2}">
      <dgm:prSet phldrT="[Text]"/>
      <dgm:spPr/>
      <dgm:t>
        <a:bodyPr/>
        <a:lstStyle/>
        <a:p>
          <a:r>
            <a:rPr lang="en-US" dirty="0"/>
            <a:t>Graduate School (APAP Office will obtain this signature, if applicable)</a:t>
          </a:r>
        </a:p>
      </dgm:t>
    </dgm:pt>
    <dgm:pt modelId="{1BD15AFD-8760-48BC-A069-B7C09C9017E7}" type="parTrans" cxnId="{E02EE3C0-6C4F-48F4-B31F-E61CA9885528}">
      <dgm:prSet/>
      <dgm:spPr/>
      <dgm:t>
        <a:bodyPr/>
        <a:lstStyle/>
        <a:p>
          <a:endParaRPr lang="en-US"/>
        </a:p>
      </dgm:t>
    </dgm:pt>
    <dgm:pt modelId="{C7598D77-A989-4B03-BAEE-35A19E0581B5}" type="sibTrans" cxnId="{E02EE3C0-6C4F-48F4-B31F-E61CA9885528}">
      <dgm:prSet/>
      <dgm:spPr/>
      <dgm:t>
        <a:bodyPr/>
        <a:lstStyle/>
        <a:p>
          <a:endParaRPr lang="en-US"/>
        </a:p>
      </dgm:t>
    </dgm:pt>
    <dgm:pt modelId="{6DD63469-6DB6-4E34-B47D-BCFEDE212480}">
      <dgm:prSet phldrT="[Text]"/>
      <dgm:spPr/>
      <dgm:t>
        <a:bodyPr/>
        <a:lstStyle/>
        <a:p>
          <a:r>
            <a:rPr lang="en-US" dirty="0"/>
            <a:t>APAP Approval (forms due by October 1</a:t>
          </a:r>
          <a:r>
            <a:rPr lang="en-US" baseline="30000" dirty="0"/>
            <a:t>st</a:t>
          </a:r>
          <a:r>
            <a:rPr lang="en-US" dirty="0"/>
            <a:t>)</a:t>
          </a:r>
        </a:p>
      </dgm:t>
    </dgm:pt>
    <dgm:pt modelId="{6D251F2A-54D4-47FA-8972-B6C9B874CB85}" type="parTrans" cxnId="{54E5F00B-17D6-4E86-ACE9-278FB11439DC}">
      <dgm:prSet/>
      <dgm:spPr/>
      <dgm:t>
        <a:bodyPr/>
        <a:lstStyle/>
        <a:p>
          <a:endParaRPr lang="en-US"/>
        </a:p>
      </dgm:t>
    </dgm:pt>
    <dgm:pt modelId="{79C177BD-869F-4564-8552-987D590CA87F}" type="sibTrans" cxnId="{54E5F00B-17D6-4E86-ACE9-278FB11439DC}">
      <dgm:prSet/>
      <dgm:spPr/>
      <dgm:t>
        <a:bodyPr/>
        <a:lstStyle/>
        <a:p>
          <a:endParaRPr lang="en-US"/>
        </a:p>
      </dgm:t>
    </dgm:pt>
    <dgm:pt modelId="{A95F3EA3-9142-4B09-A182-E5A34ABBC239}">
      <dgm:prSet phldrT="[Text]"/>
      <dgm:spPr/>
      <dgm:t>
        <a:bodyPr/>
        <a:lstStyle/>
        <a:p>
          <a:r>
            <a:rPr lang="en-US" dirty="0"/>
            <a:t>Registrar Approval</a:t>
          </a:r>
        </a:p>
      </dgm:t>
    </dgm:pt>
    <dgm:pt modelId="{26B4F794-A9D6-4638-93D4-37BFAAF89FB4}" type="parTrans" cxnId="{C0CEF532-D358-47A6-A363-6E318D05F10B}">
      <dgm:prSet/>
      <dgm:spPr/>
      <dgm:t>
        <a:bodyPr/>
        <a:lstStyle/>
        <a:p>
          <a:endParaRPr lang="en-US"/>
        </a:p>
      </dgm:t>
    </dgm:pt>
    <dgm:pt modelId="{AB1774E0-8C18-4484-83E2-CE9D1A4B6FE5}" type="sibTrans" cxnId="{C0CEF532-D358-47A6-A363-6E318D05F10B}">
      <dgm:prSet/>
      <dgm:spPr/>
      <dgm:t>
        <a:bodyPr/>
        <a:lstStyle/>
        <a:p>
          <a:endParaRPr lang="en-US"/>
        </a:p>
      </dgm:t>
    </dgm:pt>
    <dgm:pt modelId="{142B6F8B-5A1E-4B2D-97E4-6926CC8F9838}" type="pres">
      <dgm:prSet presAssocID="{6D0FDDA0-FD57-465A-BDDB-2E1312681DE7}" presName="CompostProcess" presStyleCnt="0">
        <dgm:presLayoutVars>
          <dgm:dir/>
          <dgm:resizeHandles val="exact"/>
        </dgm:presLayoutVars>
      </dgm:prSet>
      <dgm:spPr/>
    </dgm:pt>
    <dgm:pt modelId="{25E4B89C-D7C0-413D-8BA6-FB51C473A5FA}" type="pres">
      <dgm:prSet presAssocID="{6D0FDDA0-FD57-465A-BDDB-2E1312681DE7}" presName="arrow" presStyleLbl="bgShp" presStyleIdx="0" presStyleCnt="1" custLinFactNeighborY="292"/>
      <dgm:spPr/>
    </dgm:pt>
    <dgm:pt modelId="{DD476901-ECC7-4C2D-8731-2C1A99D7AEF0}" type="pres">
      <dgm:prSet presAssocID="{6D0FDDA0-FD57-465A-BDDB-2E1312681DE7}" presName="linearProcess" presStyleCnt="0"/>
      <dgm:spPr/>
    </dgm:pt>
    <dgm:pt modelId="{A5393153-D625-4DC3-8E03-1B47B0CD1C33}" type="pres">
      <dgm:prSet presAssocID="{37AE7D92-75FA-4AC7-9ECC-2192C6376A5B}" presName="textNode" presStyleLbl="node1" presStyleIdx="0" presStyleCnt="6">
        <dgm:presLayoutVars>
          <dgm:bulletEnabled val="1"/>
        </dgm:presLayoutVars>
      </dgm:prSet>
      <dgm:spPr/>
    </dgm:pt>
    <dgm:pt modelId="{0DD41464-C491-47CF-8F3D-AAF59D6A2FD7}" type="pres">
      <dgm:prSet presAssocID="{57759D15-DC51-4C3B-8DC6-76DF7CC3FEC2}" presName="sibTrans" presStyleCnt="0"/>
      <dgm:spPr/>
    </dgm:pt>
    <dgm:pt modelId="{ACFCABEE-3A61-4108-B34E-E3E60D9C7BED}" type="pres">
      <dgm:prSet presAssocID="{DE06965E-9E84-451A-BB09-AA9590E82185}" presName="textNode" presStyleLbl="node1" presStyleIdx="1" presStyleCnt="6">
        <dgm:presLayoutVars>
          <dgm:bulletEnabled val="1"/>
        </dgm:presLayoutVars>
      </dgm:prSet>
      <dgm:spPr/>
    </dgm:pt>
    <dgm:pt modelId="{5E5DC3D0-0462-48E1-B231-B811F6B50485}" type="pres">
      <dgm:prSet presAssocID="{49715C14-93C5-4C80-8792-90E50DBB6508}" presName="sibTrans" presStyleCnt="0"/>
      <dgm:spPr/>
    </dgm:pt>
    <dgm:pt modelId="{B75E33D2-FD7A-41F9-A336-C2F3CA7B7392}" type="pres">
      <dgm:prSet presAssocID="{59CB0C55-F405-4E63-8668-32AC77397716}" presName="textNode" presStyleLbl="node1" presStyleIdx="2" presStyleCnt="6">
        <dgm:presLayoutVars>
          <dgm:bulletEnabled val="1"/>
        </dgm:presLayoutVars>
      </dgm:prSet>
      <dgm:spPr/>
    </dgm:pt>
    <dgm:pt modelId="{0DCEB1BD-38A0-480F-87B9-B6732CEF26A3}" type="pres">
      <dgm:prSet presAssocID="{A751CA41-E4FF-4E98-95D9-2773F8B8E1F6}" presName="sibTrans" presStyleCnt="0"/>
      <dgm:spPr/>
    </dgm:pt>
    <dgm:pt modelId="{EC884CFA-034C-44D7-A966-101906CA8298}" type="pres">
      <dgm:prSet presAssocID="{B746B933-52E1-441A-B0F1-9599D83053B2}" presName="textNode" presStyleLbl="node1" presStyleIdx="3" presStyleCnt="6">
        <dgm:presLayoutVars>
          <dgm:bulletEnabled val="1"/>
        </dgm:presLayoutVars>
      </dgm:prSet>
      <dgm:spPr/>
    </dgm:pt>
    <dgm:pt modelId="{A2220F6D-949F-458B-8550-6C2BE366F347}" type="pres">
      <dgm:prSet presAssocID="{C7598D77-A989-4B03-BAEE-35A19E0581B5}" presName="sibTrans" presStyleCnt="0"/>
      <dgm:spPr/>
    </dgm:pt>
    <dgm:pt modelId="{149B8224-7909-4A46-AC4E-5FC17C07D990}" type="pres">
      <dgm:prSet presAssocID="{6DD63469-6DB6-4E34-B47D-BCFEDE212480}" presName="textNode" presStyleLbl="node1" presStyleIdx="4" presStyleCnt="6">
        <dgm:presLayoutVars>
          <dgm:bulletEnabled val="1"/>
        </dgm:presLayoutVars>
      </dgm:prSet>
      <dgm:spPr/>
    </dgm:pt>
    <dgm:pt modelId="{A59C6844-8021-49D0-A93D-71145B9FDC47}" type="pres">
      <dgm:prSet presAssocID="{79C177BD-869F-4564-8552-987D590CA87F}" presName="sibTrans" presStyleCnt="0"/>
      <dgm:spPr/>
    </dgm:pt>
    <dgm:pt modelId="{886D5EBF-0751-446A-85A4-AC19B0CFBA7D}" type="pres">
      <dgm:prSet presAssocID="{A95F3EA3-9142-4B09-A182-E5A34ABBC239}" presName="textNode" presStyleLbl="node1" presStyleIdx="5" presStyleCnt="6">
        <dgm:presLayoutVars>
          <dgm:bulletEnabled val="1"/>
        </dgm:presLayoutVars>
      </dgm:prSet>
      <dgm:spPr/>
    </dgm:pt>
  </dgm:ptLst>
  <dgm:cxnLst>
    <dgm:cxn modelId="{54E5F00B-17D6-4E86-ACE9-278FB11439DC}" srcId="{6D0FDDA0-FD57-465A-BDDB-2E1312681DE7}" destId="{6DD63469-6DB6-4E34-B47D-BCFEDE212480}" srcOrd="4" destOrd="0" parTransId="{6D251F2A-54D4-47FA-8972-B6C9B874CB85}" sibTransId="{79C177BD-869F-4564-8552-987D590CA87F}"/>
    <dgm:cxn modelId="{5DA8D31B-B4FA-476B-B8DC-EF9107F43B7C}" type="presOf" srcId="{59CB0C55-F405-4E63-8668-32AC77397716}" destId="{B75E33D2-FD7A-41F9-A336-C2F3CA7B7392}" srcOrd="0" destOrd="0" presId="urn:microsoft.com/office/officeart/2005/8/layout/hProcess9"/>
    <dgm:cxn modelId="{9FEE062D-4A13-45EA-B485-F8F693149075}" type="presOf" srcId="{B746B933-52E1-441A-B0F1-9599D83053B2}" destId="{EC884CFA-034C-44D7-A966-101906CA8298}" srcOrd="0" destOrd="0" presId="urn:microsoft.com/office/officeart/2005/8/layout/hProcess9"/>
    <dgm:cxn modelId="{C0CEF532-D358-47A6-A363-6E318D05F10B}" srcId="{6D0FDDA0-FD57-465A-BDDB-2E1312681DE7}" destId="{A95F3EA3-9142-4B09-A182-E5A34ABBC239}" srcOrd="5" destOrd="0" parTransId="{26B4F794-A9D6-4638-93D4-37BFAAF89FB4}" sibTransId="{AB1774E0-8C18-4484-83E2-CE9D1A4B6FE5}"/>
    <dgm:cxn modelId="{ABF27148-2A70-47BD-9B61-201A81EBEFFA}" srcId="{6D0FDDA0-FD57-465A-BDDB-2E1312681DE7}" destId="{37AE7D92-75FA-4AC7-9ECC-2192C6376A5B}" srcOrd="0" destOrd="0" parTransId="{53D36F82-6999-43AC-BE30-7F847484086F}" sibTransId="{57759D15-DC51-4C3B-8DC6-76DF7CC3FEC2}"/>
    <dgm:cxn modelId="{7BF60F80-AD63-4139-BD87-84FB0AA5D63E}" srcId="{6D0FDDA0-FD57-465A-BDDB-2E1312681DE7}" destId="{DE06965E-9E84-451A-BB09-AA9590E82185}" srcOrd="1" destOrd="0" parTransId="{8C9C0CFA-226F-4D67-9969-D7E1B7A0BEFC}" sibTransId="{49715C14-93C5-4C80-8792-90E50DBB6508}"/>
    <dgm:cxn modelId="{22B7AB98-74DB-4261-B694-CD8CE5BD26FE}" type="presOf" srcId="{37AE7D92-75FA-4AC7-9ECC-2192C6376A5B}" destId="{A5393153-D625-4DC3-8E03-1B47B0CD1C33}" srcOrd="0" destOrd="0" presId="urn:microsoft.com/office/officeart/2005/8/layout/hProcess9"/>
    <dgm:cxn modelId="{5A01DE9C-052D-4B36-8AFF-0596968483C9}" type="presOf" srcId="{DE06965E-9E84-451A-BB09-AA9590E82185}" destId="{ACFCABEE-3A61-4108-B34E-E3E60D9C7BED}" srcOrd="0" destOrd="0" presId="urn:microsoft.com/office/officeart/2005/8/layout/hProcess9"/>
    <dgm:cxn modelId="{E02EE3C0-6C4F-48F4-B31F-E61CA9885528}" srcId="{6D0FDDA0-FD57-465A-BDDB-2E1312681DE7}" destId="{B746B933-52E1-441A-B0F1-9599D83053B2}" srcOrd="3" destOrd="0" parTransId="{1BD15AFD-8760-48BC-A069-B7C09C9017E7}" sibTransId="{C7598D77-A989-4B03-BAEE-35A19E0581B5}"/>
    <dgm:cxn modelId="{AB0764D1-F91D-4DFF-ABF5-4AC86FD442A5}" srcId="{6D0FDDA0-FD57-465A-BDDB-2E1312681DE7}" destId="{59CB0C55-F405-4E63-8668-32AC77397716}" srcOrd="2" destOrd="0" parTransId="{B95DA9CB-E46A-49BD-8601-FEF1A6F280CD}" sibTransId="{A751CA41-E4FF-4E98-95D9-2773F8B8E1F6}"/>
    <dgm:cxn modelId="{40E194D3-C44F-4990-97FF-8DE321975744}" type="presOf" srcId="{A95F3EA3-9142-4B09-A182-E5A34ABBC239}" destId="{886D5EBF-0751-446A-85A4-AC19B0CFBA7D}" srcOrd="0" destOrd="0" presId="urn:microsoft.com/office/officeart/2005/8/layout/hProcess9"/>
    <dgm:cxn modelId="{A13B03DC-6520-487E-BABE-6F04BFAC428F}" type="presOf" srcId="{6D0FDDA0-FD57-465A-BDDB-2E1312681DE7}" destId="{142B6F8B-5A1E-4B2D-97E4-6926CC8F9838}" srcOrd="0" destOrd="0" presId="urn:microsoft.com/office/officeart/2005/8/layout/hProcess9"/>
    <dgm:cxn modelId="{F7B727EB-8675-44F3-82DB-F834FBEC608F}" type="presOf" srcId="{6DD63469-6DB6-4E34-B47D-BCFEDE212480}" destId="{149B8224-7909-4A46-AC4E-5FC17C07D990}" srcOrd="0" destOrd="0" presId="urn:microsoft.com/office/officeart/2005/8/layout/hProcess9"/>
    <dgm:cxn modelId="{A7EBE83B-17D9-458B-BE4E-7BA5AEC8439F}" type="presParOf" srcId="{142B6F8B-5A1E-4B2D-97E4-6926CC8F9838}" destId="{25E4B89C-D7C0-413D-8BA6-FB51C473A5FA}" srcOrd="0" destOrd="0" presId="urn:microsoft.com/office/officeart/2005/8/layout/hProcess9"/>
    <dgm:cxn modelId="{09101B91-8E60-4ACA-BEA0-2CD157888479}" type="presParOf" srcId="{142B6F8B-5A1E-4B2D-97E4-6926CC8F9838}" destId="{DD476901-ECC7-4C2D-8731-2C1A99D7AEF0}" srcOrd="1" destOrd="0" presId="urn:microsoft.com/office/officeart/2005/8/layout/hProcess9"/>
    <dgm:cxn modelId="{F9758997-B931-4D1D-925C-C7773A6B3C63}" type="presParOf" srcId="{DD476901-ECC7-4C2D-8731-2C1A99D7AEF0}" destId="{A5393153-D625-4DC3-8E03-1B47B0CD1C33}" srcOrd="0" destOrd="0" presId="urn:microsoft.com/office/officeart/2005/8/layout/hProcess9"/>
    <dgm:cxn modelId="{02D838CF-01CA-40A0-B391-BBFD4A045D17}" type="presParOf" srcId="{DD476901-ECC7-4C2D-8731-2C1A99D7AEF0}" destId="{0DD41464-C491-47CF-8F3D-AAF59D6A2FD7}" srcOrd="1" destOrd="0" presId="urn:microsoft.com/office/officeart/2005/8/layout/hProcess9"/>
    <dgm:cxn modelId="{0AE62C61-AA5E-45E2-92E1-458CD0364934}" type="presParOf" srcId="{DD476901-ECC7-4C2D-8731-2C1A99D7AEF0}" destId="{ACFCABEE-3A61-4108-B34E-E3E60D9C7BED}" srcOrd="2" destOrd="0" presId="urn:microsoft.com/office/officeart/2005/8/layout/hProcess9"/>
    <dgm:cxn modelId="{266C5F3B-27FA-4118-83B2-3FBD2F0DC483}" type="presParOf" srcId="{DD476901-ECC7-4C2D-8731-2C1A99D7AEF0}" destId="{5E5DC3D0-0462-48E1-B231-B811F6B50485}" srcOrd="3" destOrd="0" presId="urn:microsoft.com/office/officeart/2005/8/layout/hProcess9"/>
    <dgm:cxn modelId="{0F04A38C-8309-4716-83E5-203045543149}" type="presParOf" srcId="{DD476901-ECC7-4C2D-8731-2C1A99D7AEF0}" destId="{B75E33D2-FD7A-41F9-A336-C2F3CA7B7392}" srcOrd="4" destOrd="0" presId="urn:microsoft.com/office/officeart/2005/8/layout/hProcess9"/>
    <dgm:cxn modelId="{8C454756-905F-4641-B471-E33A78C85B1D}" type="presParOf" srcId="{DD476901-ECC7-4C2D-8731-2C1A99D7AEF0}" destId="{0DCEB1BD-38A0-480F-87B9-B6732CEF26A3}" srcOrd="5" destOrd="0" presId="urn:microsoft.com/office/officeart/2005/8/layout/hProcess9"/>
    <dgm:cxn modelId="{F67B3E78-D614-452A-B99B-FAF37620E439}" type="presParOf" srcId="{DD476901-ECC7-4C2D-8731-2C1A99D7AEF0}" destId="{EC884CFA-034C-44D7-A966-101906CA8298}" srcOrd="6" destOrd="0" presId="urn:microsoft.com/office/officeart/2005/8/layout/hProcess9"/>
    <dgm:cxn modelId="{E03FBBC1-71DB-4A80-8045-9968276C2C90}" type="presParOf" srcId="{DD476901-ECC7-4C2D-8731-2C1A99D7AEF0}" destId="{A2220F6D-949F-458B-8550-6C2BE366F347}" srcOrd="7" destOrd="0" presId="urn:microsoft.com/office/officeart/2005/8/layout/hProcess9"/>
    <dgm:cxn modelId="{0415E1BC-53AA-417C-A5AF-A3C030B7D6CC}" type="presParOf" srcId="{DD476901-ECC7-4C2D-8731-2C1A99D7AEF0}" destId="{149B8224-7909-4A46-AC4E-5FC17C07D990}" srcOrd="8" destOrd="0" presId="urn:microsoft.com/office/officeart/2005/8/layout/hProcess9"/>
    <dgm:cxn modelId="{7FEBDA56-367A-4DB8-BA19-93E69A56827D}" type="presParOf" srcId="{DD476901-ECC7-4C2D-8731-2C1A99D7AEF0}" destId="{A59C6844-8021-49D0-A93D-71145B9FDC47}" srcOrd="9" destOrd="0" presId="urn:microsoft.com/office/officeart/2005/8/layout/hProcess9"/>
    <dgm:cxn modelId="{DF1B4A05-2C16-4252-AFB3-4CF52CC53D7B}" type="presParOf" srcId="{DD476901-ECC7-4C2D-8731-2C1A99D7AEF0}" destId="{886D5EBF-0751-446A-85A4-AC19B0CFBA7D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D0FDDA0-FD57-465A-BDDB-2E1312681DE7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37AE7D92-75FA-4AC7-9ECC-2192C6376A5B}">
      <dgm:prSet phldrT="[Text]"/>
      <dgm:spPr/>
      <dgm:t>
        <a:bodyPr/>
        <a:lstStyle/>
        <a:p>
          <a:r>
            <a:rPr lang="en-US" dirty="0"/>
            <a:t>Director Approval</a:t>
          </a:r>
        </a:p>
      </dgm:t>
    </dgm:pt>
    <dgm:pt modelId="{53D36F82-6999-43AC-BE30-7F847484086F}" type="parTrans" cxnId="{ABF27148-2A70-47BD-9B61-201A81EBEFFA}">
      <dgm:prSet/>
      <dgm:spPr/>
      <dgm:t>
        <a:bodyPr/>
        <a:lstStyle/>
        <a:p>
          <a:endParaRPr lang="en-US"/>
        </a:p>
      </dgm:t>
    </dgm:pt>
    <dgm:pt modelId="{57759D15-DC51-4C3B-8DC6-76DF7CC3FEC2}" type="sibTrans" cxnId="{ABF27148-2A70-47BD-9B61-201A81EBEFFA}">
      <dgm:prSet/>
      <dgm:spPr/>
      <dgm:t>
        <a:bodyPr/>
        <a:lstStyle/>
        <a:p>
          <a:endParaRPr lang="en-US"/>
        </a:p>
      </dgm:t>
    </dgm:pt>
    <dgm:pt modelId="{DE06965E-9E84-451A-BB09-AA9590E82185}">
      <dgm:prSet phldrT="[Text]"/>
      <dgm:spPr/>
      <dgm:t>
        <a:bodyPr/>
        <a:lstStyle/>
        <a:p>
          <a:r>
            <a:rPr lang="en-US" dirty="0"/>
            <a:t>Curricular Committee Approval (if applicable)</a:t>
          </a:r>
        </a:p>
      </dgm:t>
    </dgm:pt>
    <dgm:pt modelId="{8C9C0CFA-226F-4D67-9969-D7E1B7A0BEFC}" type="parTrans" cxnId="{7BF60F80-AD63-4139-BD87-84FB0AA5D63E}">
      <dgm:prSet/>
      <dgm:spPr/>
      <dgm:t>
        <a:bodyPr/>
        <a:lstStyle/>
        <a:p>
          <a:endParaRPr lang="en-US"/>
        </a:p>
      </dgm:t>
    </dgm:pt>
    <dgm:pt modelId="{49715C14-93C5-4C80-8792-90E50DBB6508}" type="sibTrans" cxnId="{7BF60F80-AD63-4139-BD87-84FB0AA5D63E}">
      <dgm:prSet/>
      <dgm:spPr/>
      <dgm:t>
        <a:bodyPr/>
        <a:lstStyle/>
        <a:p>
          <a:endParaRPr lang="en-US"/>
        </a:p>
      </dgm:t>
    </dgm:pt>
    <dgm:pt modelId="{59CB0C55-F405-4E63-8668-32AC77397716}">
      <dgm:prSet phldrT="[Text]"/>
      <dgm:spPr/>
      <dgm:t>
        <a:bodyPr/>
        <a:lstStyle/>
        <a:p>
          <a:r>
            <a:rPr lang="en-US" dirty="0"/>
            <a:t>Dean Approval</a:t>
          </a:r>
        </a:p>
      </dgm:t>
    </dgm:pt>
    <dgm:pt modelId="{B95DA9CB-E46A-49BD-8601-FEF1A6F280CD}" type="parTrans" cxnId="{AB0764D1-F91D-4DFF-ABF5-4AC86FD442A5}">
      <dgm:prSet/>
      <dgm:spPr/>
      <dgm:t>
        <a:bodyPr/>
        <a:lstStyle/>
        <a:p>
          <a:endParaRPr lang="en-US"/>
        </a:p>
      </dgm:t>
    </dgm:pt>
    <dgm:pt modelId="{A751CA41-E4FF-4E98-95D9-2773F8B8E1F6}" type="sibTrans" cxnId="{AB0764D1-F91D-4DFF-ABF5-4AC86FD442A5}">
      <dgm:prSet/>
      <dgm:spPr/>
      <dgm:t>
        <a:bodyPr/>
        <a:lstStyle/>
        <a:p>
          <a:endParaRPr lang="en-US"/>
        </a:p>
      </dgm:t>
    </dgm:pt>
    <dgm:pt modelId="{B746B933-52E1-441A-B0F1-9599D83053B2}">
      <dgm:prSet phldrT="[Text]"/>
      <dgm:spPr/>
      <dgm:t>
        <a:bodyPr/>
        <a:lstStyle/>
        <a:p>
          <a:r>
            <a:rPr lang="en-US" dirty="0"/>
            <a:t>Graduate School/UCC/Honors Approval (APAP Office will obtain these signatures, if applicable)</a:t>
          </a:r>
        </a:p>
      </dgm:t>
    </dgm:pt>
    <dgm:pt modelId="{1BD15AFD-8760-48BC-A069-B7C09C9017E7}" type="parTrans" cxnId="{E02EE3C0-6C4F-48F4-B31F-E61CA9885528}">
      <dgm:prSet/>
      <dgm:spPr/>
      <dgm:t>
        <a:bodyPr/>
        <a:lstStyle/>
        <a:p>
          <a:endParaRPr lang="en-US"/>
        </a:p>
      </dgm:t>
    </dgm:pt>
    <dgm:pt modelId="{C7598D77-A989-4B03-BAEE-35A19E0581B5}" type="sibTrans" cxnId="{E02EE3C0-6C4F-48F4-B31F-E61CA9885528}">
      <dgm:prSet/>
      <dgm:spPr/>
      <dgm:t>
        <a:bodyPr/>
        <a:lstStyle/>
        <a:p>
          <a:endParaRPr lang="en-US"/>
        </a:p>
      </dgm:t>
    </dgm:pt>
    <dgm:pt modelId="{6DD63469-6DB6-4E34-B47D-BCFEDE212480}">
      <dgm:prSet phldrT="[Text]"/>
      <dgm:spPr/>
      <dgm:t>
        <a:bodyPr/>
        <a:lstStyle/>
        <a:p>
          <a:r>
            <a:rPr lang="en-US" dirty="0"/>
            <a:t>APAP Approval (due by October 1</a:t>
          </a:r>
          <a:r>
            <a:rPr lang="en-US" baseline="30000" dirty="0"/>
            <a:t>st</a:t>
          </a:r>
          <a:r>
            <a:rPr lang="en-US" dirty="0"/>
            <a:t>)</a:t>
          </a:r>
        </a:p>
      </dgm:t>
    </dgm:pt>
    <dgm:pt modelId="{6D251F2A-54D4-47FA-8972-B6C9B874CB85}" type="parTrans" cxnId="{54E5F00B-17D6-4E86-ACE9-278FB11439DC}">
      <dgm:prSet/>
      <dgm:spPr/>
      <dgm:t>
        <a:bodyPr/>
        <a:lstStyle/>
        <a:p>
          <a:endParaRPr lang="en-US"/>
        </a:p>
      </dgm:t>
    </dgm:pt>
    <dgm:pt modelId="{79C177BD-869F-4564-8552-987D590CA87F}" type="sibTrans" cxnId="{54E5F00B-17D6-4E86-ACE9-278FB11439DC}">
      <dgm:prSet/>
      <dgm:spPr/>
      <dgm:t>
        <a:bodyPr/>
        <a:lstStyle/>
        <a:p>
          <a:endParaRPr lang="en-US"/>
        </a:p>
      </dgm:t>
    </dgm:pt>
    <dgm:pt modelId="{A95F3EA3-9142-4B09-A182-E5A34ABBC239}">
      <dgm:prSet phldrT="[Text]"/>
      <dgm:spPr/>
      <dgm:t>
        <a:bodyPr/>
        <a:lstStyle/>
        <a:p>
          <a:r>
            <a:rPr lang="en-US" dirty="0"/>
            <a:t>Registrar Approval</a:t>
          </a:r>
        </a:p>
      </dgm:t>
    </dgm:pt>
    <dgm:pt modelId="{26B4F794-A9D6-4638-93D4-37BFAAF89FB4}" type="parTrans" cxnId="{C0CEF532-D358-47A6-A363-6E318D05F10B}">
      <dgm:prSet/>
      <dgm:spPr/>
      <dgm:t>
        <a:bodyPr/>
        <a:lstStyle/>
        <a:p>
          <a:endParaRPr lang="en-US"/>
        </a:p>
      </dgm:t>
    </dgm:pt>
    <dgm:pt modelId="{AB1774E0-8C18-4484-83E2-CE9D1A4B6FE5}" type="sibTrans" cxnId="{C0CEF532-D358-47A6-A363-6E318D05F10B}">
      <dgm:prSet/>
      <dgm:spPr/>
      <dgm:t>
        <a:bodyPr/>
        <a:lstStyle/>
        <a:p>
          <a:endParaRPr lang="en-US"/>
        </a:p>
      </dgm:t>
    </dgm:pt>
    <dgm:pt modelId="{142B6F8B-5A1E-4B2D-97E4-6926CC8F9838}" type="pres">
      <dgm:prSet presAssocID="{6D0FDDA0-FD57-465A-BDDB-2E1312681DE7}" presName="CompostProcess" presStyleCnt="0">
        <dgm:presLayoutVars>
          <dgm:dir/>
          <dgm:resizeHandles val="exact"/>
        </dgm:presLayoutVars>
      </dgm:prSet>
      <dgm:spPr/>
    </dgm:pt>
    <dgm:pt modelId="{25E4B89C-D7C0-413D-8BA6-FB51C473A5FA}" type="pres">
      <dgm:prSet presAssocID="{6D0FDDA0-FD57-465A-BDDB-2E1312681DE7}" presName="arrow" presStyleLbl="bgShp" presStyleIdx="0" presStyleCnt="1" custLinFactNeighborY="292"/>
      <dgm:spPr/>
    </dgm:pt>
    <dgm:pt modelId="{DD476901-ECC7-4C2D-8731-2C1A99D7AEF0}" type="pres">
      <dgm:prSet presAssocID="{6D0FDDA0-FD57-465A-BDDB-2E1312681DE7}" presName="linearProcess" presStyleCnt="0"/>
      <dgm:spPr/>
    </dgm:pt>
    <dgm:pt modelId="{A5393153-D625-4DC3-8E03-1B47B0CD1C33}" type="pres">
      <dgm:prSet presAssocID="{37AE7D92-75FA-4AC7-9ECC-2192C6376A5B}" presName="textNode" presStyleLbl="node1" presStyleIdx="0" presStyleCnt="6">
        <dgm:presLayoutVars>
          <dgm:bulletEnabled val="1"/>
        </dgm:presLayoutVars>
      </dgm:prSet>
      <dgm:spPr/>
    </dgm:pt>
    <dgm:pt modelId="{0DD41464-C491-47CF-8F3D-AAF59D6A2FD7}" type="pres">
      <dgm:prSet presAssocID="{57759D15-DC51-4C3B-8DC6-76DF7CC3FEC2}" presName="sibTrans" presStyleCnt="0"/>
      <dgm:spPr/>
    </dgm:pt>
    <dgm:pt modelId="{ACFCABEE-3A61-4108-B34E-E3E60D9C7BED}" type="pres">
      <dgm:prSet presAssocID="{DE06965E-9E84-451A-BB09-AA9590E82185}" presName="textNode" presStyleLbl="node1" presStyleIdx="1" presStyleCnt="6">
        <dgm:presLayoutVars>
          <dgm:bulletEnabled val="1"/>
        </dgm:presLayoutVars>
      </dgm:prSet>
      <dgm:spPr/>
    </dgm:pt>
    <dgm:pt modelId="{5E5DC3D0-0462-48E1-B231-B811F6B50485}" type="pres">
      <dgm:prSet presAssocID="{49715C14-93C5-4C80-8792-90E50DBB6508}" presName="sibTrans" presStyleCnt="0"/>
      <dgm:spPr/>
    </dgm:pt>
    <dgm:pt modelId="{B75E33D2-FD7A-41F9-A336-C2F3CA7B7392}" type="pres">
      <dgm:prSet presAssocID="{59CB0C55-F405-4E63-8668-32AC77397716}" presName="textNode" presStyleLbl="node1" presStyleIdx="2" presStyleCnt="6">
        <dgm:presLayoutVars>
          <dgm:bulletEnabled val="1"/>
        </dgm:presLayoutVars>
      </dgm:prSet>
      <dgm:spPr/>
    </dgm:pt>
    <dgm:pt modelId="{0DCEB1BD-38A0-480F-87B9-B6732CEF26A3}" type="pres">
      <dgm:prSet presAssocID="{A751CA41-E4FF-4E98-95D9-2773F8B8E1F6}" presName="sibTrans" presStyleCnt="0"/>
      <dgm:spPr/>
    </dgm:pt>
    <dgm:pt modelId="{EC884CFA-034C-44D7-A966-101906CA8298}" type="pres">
      <dgm:prSet presAssocID="{B746B933-52E1-441A-B0F1-9599D83053B2}" presName="textNode" presStyleLbl="node1" presStyleIdx="3" presStyleCnt="6">
        <dgm:presLayoutVars>
          <dgm:bulletEnabled val="1"/>
        </dgm:presLayoutVars>
      </dgm:prSet>
      <dgm:spPr/>
    </dgm:pt>
    <dgm:pt modelId="{A2220F6D-949F-458B-8550-6C2BE366F347}" type="pres">
      <dgm:prSet presAssocID="{C7598D77-A989-4B03-BAEE-35A19E0581B5}" presName="sibTrans" presStyleCnt="0"/>
      <dgm:spPr/>
    </dgm:pt>
    <dgm:pt modelId="{149B8224-7909-4A46-AC4E-5FC17C07D990}" type="pres">
      <dgm:prSet presAssocID="{6DD63469-6DB6-4E34-B47D-BCFEDE212480}" presName="textNode" presStyleLbl="node1" presStyleIdx="4" presStyleCnt="6">
        <dgm:presLayoutVars>
          <dgm:bulletEnabled val="1"/>
        </dgm:presLayoutVars>
      </dgm:prSet>
      <dgm:spPr/>
    </dgm:pt>
    <dgm:pt modelId="{A59C6844-8021-49D0-A93D-71145B9FDC47}" type="pres">
      <dgm:prSet presAssocID="{79C177BD-869F-4564-8552-987D590CA87F}" presName="sibTrans" presStyleCnt="0"/>
      <dgm:spPr/>
    </dgm:pt>
    <dgm:pt modelId="{886D5EBF-0751-446A-85A4-AC19B0CFBA7D}" type="pres">
      <dgm:prSet presAssocID="{A95F3EA3-9142-4B09-A182-E5A34ABBC239}" presName="textNode" presStyleLbl="node1" presStyleIdx="5" presStyleCnt="6">
        <dgm:presLayoutVars>
          <dgm:bulletEnabled val="1"/>
        </dgm:presLayoutVars>
      </dgm:prSet>
      <dgm:spPr/>
    </dgm:pt>
  </dgm:ptLst>
  <dgm:cxnLst>
    <dgm:cxn modelId="{54E5F00B-17D6-4E86-ACE9-278FB11439DC}" srcId="{6D0FDDA0-FD57-465A-BDDB-2E1312681DE7}" destId="{6DD63469-6DB6-4E34-B47D-BCFEDE212480}" srcOrd="4" destOrd="0" parTransId="{6D251F2A-54D4-47FA-8972-B6C9B874CB85}" sibTransId="{79C177BD-869F-4564-8552-987D590CA87F}"/>
    <dgm:cxn modelId="{5DA8D31B-B4FA-476B-B8DC-EF9107F43B7C}" type="presOf" srcId="{59CB0C55-F405-4E63-8668-32AC77397716}" destId="{B75E33D2-FD7A-41F9-A336-C2F3CA7B7392}" srcOrd="0" destOrd="0" presId="urn:microsoft.com/office/officeart/2005/8/layout/hProcess9"/>
    <dgm:cxn modelId="{9FEE062D-4A13-45EA-B485-F8F693149075}" type="presOf" srcId="{B746B933-52E1-441A-B0F1-9599D83053B2}" destId="{EC884CFA-034C-44D7-A966-101906CA8298}" srcOrd="0" destOrd="0" presId="urn:microsoft.com/office/officeart/2005/8/layout/hProcess9"/>
    <dgm:cxn modelId="{C0CEF532-D358-47A6-A363-6E318D05F10B}" srcId="{6D0FDDA0-FD57-465A-BDDB-2E1312681DE7}" destId="{A95F3EA3-9142-4B09-A182-E5A34ABBC239}" srcOrd="5" destOrd="0" parTransId="{26B4F794-A9D6-4638-93D4-37BFAAF89FB4}" sibTransId="{AB1774E0-8C18-4484-83E2-CE9D1A4B6FE5}"/>
    <dgm:cxn modelId="{ABF27148-2A70-47BD-9B61-201A81EBEFFA}" srcId="{6D0FDDA0-FD57-465A-BDDB-2E1312681DE7}" destId="{37AE7D92-75FA-4AC7-9ECC-2192C6376A5B}" srcOrd="0" destOrd="0" parTransId="{53D36F82-6999-43AC-BE30-7F847484086F}" sibTransId="{57759D15-DC51-4C3B-8DC6-76DF7CC3FEC2}"/>
    <dgm:cxn modelId="{7BF60F80-AD63-4139-BD87-84FB0AA5D63E}" srcId="{6D0FDDA0-FD57-465A-BDDB-2E1312681DE7}" destId="{DE06965E-9E84-451A-BB09-AA9590E82185}" srcOrd="1" destOrd="0" parTransId="{8C9C0CFA-226F-4D67-9969-D7E1B7A0BEFC}" sibTransId="{49715C14-93C5-4C80-8792-90E50DBB6508}"/>
    <dgm:cxn modelId="{22B7AB98-74DB-4261-B694-CD8CE5BD26FE}" type="presOf" srcId="{37AE7D92-75FA-4AC7-9ECC-2192C6376A5B}" destId="{A5393153-D625-4DC3-8E03-1B47B0CD1C33}" srcOrd="0" destOrd="0" presId="urn:microsoft.com/office/officeart/2005/8/layout/hProcess9"/>
    <dgm:cxn modelId="{5A01DE9C-052D-4B36-8AFF-0596968483C9}" type="presOf" srcId="{DE06965E-9E84-451A-BB09-AA9590E82185}" destId="{ACFCABEE-3A61-4108-B34E-E3E60D9C7BED}" srcOrd="0" destOrd="0" presId="urn:microsoft.com/office/officeart/2005/8/layout/hProcess9"/>
    <dgm:cxn modelId="{E02EE3C0-6C4F-48F4-B31F-E61CA9885528}" srcId="{6D0FDDA0-FD57-465A-BDDB-2E1312681DE7}" destId="{B746B933-52E1-441A-B0F1-9599D83053B2}" srcOrd="3" destOrd="0" parTransId="{1BD15AFD-8760-48BC-A069-B7C09C9017E7}" sibTransId="{C7598D77-A989-4B03-BAEE-35A19E0581B5}"/>
    <dgm:cxn modelId="{AB0764D1-F91D-4DFF-ABF5-4AC86FD442A5}" srcId="{6D0FDDA0-FD57-465A-BDDB-2E1312681DE7}" destId="{59CB0C55-F405-4E63-8668-32AC77397716}" srcOrd="2" destOrd="0" parTransId="{B95DA9CB-E46A-49BD-8601-FEF1A6F280CD}" sibTransId="{A751CA41-E4FF-4E98-95D9-2773F8B8E1F6}"/>
    <dgm:cxn modelId="{40E194D3-C44F-4990-97FF-8DE321975744}" type="presOf" srcId="{A95F3EA3-9142-4B09-A182-E5A34ABBC239}" destId="{886D5EBF-0751-446A-85A4-AC19B0CFBA7D}" srcOrd="0" destOrd="0" presId="urn:microsoft.com/office/officeart/2005/8/layout/hProcess9"/>
    <dgm:cxn modelId="{A13B03DC-6520-487E-BABE-6F04BFAC428F}" type="presOf" srcId="{6D0FDDA0-FD57-465A-BDDB-2E1312681DE7}" destId="{142B6F8B-5A1E-4B2D-97E4-6926CC8F9838}" srcOrd="0" destOrd="0" presId="urn:microsoft.com/office/officeart/2005/8/layout/hProcess9"/>
    <dgm:cxn modelId="{F7B727EB-8675-44F3-82DB-F834FBEC608F}" type="presOf" srcId="{6DD63469-6DB6-4E34-B47D-BCFEDE212480}" destId="{149B8224-7909-4A46-AC4E-5FC17C07D990}" srcOrd="0" destOrd="0" presId="urn:microsoft.com/office/officeart/2005/8/layout/hProcess9"/>
    <dgm:cxn modelId="{A7EBE83B-17D9-458B-BE4E-7BA5AEC8439F}" type="presParOf" srcId="{142B6F8B-5A1E-4B2D-97E4-6926CC8F9838}" destId="{25E4B89C-D7C0-413D-8BA6-FB51C473A5FA}" srcOrd="0" destOrd="0" presId="urn:microsoft.com/office/officeart/2005/8/layout/hProcess9"/>
    <dgm:cxn modelId="{09101B91-8E60-4ACA-BEA0-2CD157888479}" type="presParOf" srcId="{142B6F8B-5A1E-4B2D-97E4-6926CC8F9838}" destId="{DD476901-ECC7-4C2D-8731-2C1A99D7AEF0}" srcOrd="1" destOrd="0" presId="urn:microsoft.com/office/officeart/2005/8/layout/hProcess9"/>
    <dgm:cxn modelId="{F9758997-B931-4D1D-925C-C7773A6B3C63}" type="presParOf" srcId="{DD476901-ECC7-4C2D-8731-2C1A99D7AEF0}" destId="{A5393153-D625-4DC3-8E03-1B47B0CD1C33}" srcOrd="0" destOrd="0" presId="urn:microsoft.com/office/officeart/2005/8/layout/hProcess9"/>
    <dgm:cxn modelId="{02D838CF-01CA-40A0-B391-BBFD4A045D17}" type="presParOf" srcId="{DD476901-ECC7-4C2D-8731-2C1A99D7AEF0}" destId="{0DD41464-C491-47CF-8F3D-AAF59D6A2FD7}" srcOrd="1" destOrd="0" presId="urn:microsoft.com/office/officeart/2005/8/layout/hProcess9"/>
    <dgm:cxn modelId="{0AE62C61-AA5E-45E2-92E1-458CD0364934}" type="presParOf" srcId="{DD476901-ECC7-4C2D-8731-2C1A99D7AEF0}" destId="{ACFCABEE-3A61-4108-B34E-E3E60D9C7BED}" srcOrd="2" destOrd="0" presId="urn:microsoft.com/office/officeart/2005/8/layout/hProcess9"/>
    <dgm:cxn modelId="{266C5F3B-27FA-4118-83B2-3FBD2F0DC483}" type="presParOf" srcId="{DD476901-ECC7-4C2D-8731-2C1A99D7AEF0}" destId="{5E5DC3D0-0462-48E1-B231-B811F6B50485}" srcOrd="3" destOrd="0" presId="urn:microsoft.com/office/officeart/2005/8/layout/hProcess9"/>
    <dgm:cxn modelId="{0F04A38C-8309-4716-83E5-203045543149}" type="presParOf" srcId="{DD476901-ECC7-4C2D-8731-2C1A99D7AEF0}" destId="{B75E33D2-FD7A-41F9-A336-C2F3CA7B7392}" srcOrd="4" destOrd="0" presId="urn:microsoft.com/office/officeart/2005/8/layout/hProcess9"/>
    <dgm:cxn modelId="{8C454756-905F-4641-B471-E33A78C85B1D}" type="presParOf" srcId="{DD476901-ECC7-4C2D-8731-2C1A99D7AEF0}" destId="{0DCEB1BD-38A0-480F-87B9-B6732CEF26A3}" srcOrd="5" destOrd="0" presId="urn:microsoft.com/office/officeart/2005/8/layout/hProcess9"/>
    <dgm:cxn modelId="{F67B3E78-D614-452A-B99B-FAF37620E439}" type="presParOf" srcId="{DD476901-ECC7-4C2D-8731-2C1A99D7AEF0}" destId="{EC884CFA-034C-44D7-A966-101906CA8298}" srcOrd="6" destOrd="0" presId="urn:microsoft.com/office/officeart/2005/8/layout/hProcess9"/>
    <dgm:cxn modelId="{E03FBBC1-71DB-4A80-8045-9968276C2C90}" type="presParOf" srcId="{DD476901-ECC7-4C2D-8731-2C1A99D7AEF0}" destId="{A2220F6D-949F-458B-8550-6C2BE366F347}" srcOrd="7" destOrd="0" presId="urn:microsoft.com/office/officeart/2005/8/layout/hProcess9"/>
    <dgm:cxn modelId="{0415E1BC-53AA-417C-A5AF-A3C030B7D6CC}" type="presParOf" srcId="{DD476901-ECC7-4C2D-8731-2C1A99D7AEF0}" destId="{149B8224-7909-4A46-AC4E-5FC17C07D990}" srcOrd="8" destOrd="0" presId="urn:microsoft.com/office/officeart/2005/8/layout/hProcess9"/>
    <dgm:cxn modelId="{7FEBDA56-367A-4DB8-BA19-93E69A56827D}" type="presParOf" srcId="{DD476901-ECC7-4C2D-8731-2C1A99D7AEF0}" destId="{A59C6844-8021-49D0-A93D-71145B9FDC47}" srcOrd="9" destOrd="0" presId="urn:microsoft.com/office/officeart/2005/8/layout/hProcess9"/>
    <dgm:cxn modelId="{DF1B4A05-2C16-4252-AFB3-4CF52CC53D7B}" type="presParOf" srcId="{DD476901-ECC7-4C2D-8731-2C1A99D7AEF0}" destId="{886D5EBF-0751-446A-85A4-AC19B0CFBA7D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9D1F3B-1348-4F5E-88C5-FF837C04EFEE}">
      <dsp:nvSpPr>
        <dsp:cNvPr id="0" name=""/>
        <dsp:cNvSpPr/>
      </dsp:nvSpPr>
      <dsp:spPr>
        <a:xfrm>
          <a:off x="827246" y="0"/>
          <a:ext cx="9375457" cy="3740207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D922A6-9CA7-418E-BC22-8E965BD96A8C}">
      <dsp:nvSpPr>
        <dsp:cNvPr id="0" name=""/>
        <dsp:cNvSpPr/>
      </dsp:nvSpPr>
      <dsp:spPr>
        <a:xfrm>
          <a:off x="942" y="1122062"/>
          <a:ext cx="1510693" cy="14960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Development</a:t>
          </a:r>
        </a:p>
      </dsp:txBody>
      <dsp:txXfrm>
        <a:off x="73975" y="1195095"/>
        <a:ext cx="1364627" cy="1350016"/>
      </dsp:txXfrm>
    </dsp:sp>
    <dsp:sp modelId="{683787DE-DD0A-427A-8F0C-763DCA86B880}">
      <dsp:nvSpPr>
        <dsp:cNvPr id="0" name=""/>
        <dsp:cNvSpPr/>
      </dsp:nvSpPr>
      <dsp:spPr>
        <a:xfrm>
          <a:off x="1587171" y="1122062"/>
          <a:ext cx="1510693" cy="14960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Informal Review (Timeline varies depending on Article 9. May take up to 180 days.)</a:t>
          </a:r>
        </a:p>
      </dsp:txBody>
      <dsp:txXfrm>
        <a:off x="1660204" y="1195095"/>
        <a:ext cx="1364627" cy="1350016"/>
      </dsp:txXfrm>
    </dsp:sp>
    <dsp:sp modelId="{0FEB10AE-B8AD-4ECA-886B-D34D45EDFBF7}">
      <dsp:nvSpPr>
        <dsp:cNvPr id="0" name=""/>
        <dsp:cNvSpPr/>
      </dsp:nvSpPr>
      <dsp:spPr>
        <a:xfrm>
          <a:off x="3173399" y="1122062"/>
          <a:ext cx="1510693" cy="14960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APAP Formal Review</a:t>
          </a:r>
        </a:p>
      </dsp:txBody>
      <dsp:txXfrm>
        <a:off x="3246432" y="1195095"/>
        <a:ext cx="1364627" cy="1350016"/>
      </dsp:txXfrm>
    </dsp:sp>
    <dsp:sp modelId="{9272196B-758A-4327-8BF6-20CF78A19A19}">
      <dsp:nvSpPr>
        <dsp:cNvPr id="0" name=""/>
        <dsp:cNvSpPr/>
      </dsp:nvSpPr>
      <dsp:spPr>
        <a:xfrm>
          <a:off x="4759628" y="1122062"/>
          <a:ext cx="1510693" cy="14960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Faculty Senate/Graduate Council Review (up to 60 days)</a:t>
          </a:r>
        </a:p>
      </dsp:txBody>
      <dsp:txXfrm>
        <a:off x="4832661" y="1195095"/>
        <a:ext cx="1364627" cy="1350016"/>
      </dsp:txXfrm>
    </dsp:sp>
    <dsp:sp modelId="{64132FC5-F9EE-49E6-B5E9-0FC3E02B688E}">
      <dsp:nvSpPr>
        <dsp:cNvPr id="0" name=""/>
        <dsp:cNvSpPr/>
      </dsp:nvSpPr>
      <dsp:spPr>
        <a:xfrm>
          <a:off x="6345856" y="1122062"/>
          <a:ext cx="1510693" cy="14960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Provost/Chancellor Approval</a:t>
          </a:r>
        </a:p>
      </dsp:txBody>
      <dsp:txXfrm>
        <a:off x="6418889" y="1195095"/>
        <a:ext cx="1364627" cy="1350016"/>
      </dsp:txXfrm>
    </dsp:sp>
    <dsp:sp modelId="{E45BD50C-5195-46C3-ADA0-2455A624DE0B}">
      <dsp:nvSpPr>
        <dsp:cNvPr id="0" name=""/>
        <dsp:cNvSpPr/>
      </dsp:nvSpPr>
      <dsp:spPr>
        <a:xfrm>
          <a:off x="7932085" y="1122062"/>
          <a:ext cx="1510693" cy="14960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President Approval</a:t>
          </a:r>
        </a:p>
      </dsp:txBody>
      <dsp:txXfrm>
        <a:off x="8005118" y="1195095"/>
        <a:ext cx="1364627" cy="1350016"/>
      </dsp:txXfrm>
    </dsp:sp>
    <dsp:sp modelId="{67DFED91-6025-4DD3-BE80-2F2C5FED8321}">
      <dsp:nvSpPr>
        <dsp:cNvPr id="0" name=""/>
        <dsp:cNvSpPr/>
      </dsp:nvSpPr>
      <dsp:spPr>
        <a:xfrm>
          <a:off x="9518313" y="1122062"/>
          <a:ext cx="1510693" cy="14960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IBHE Board Approval (Minimum of 60 days, depends on when the next IBHE Board Meeting is scheduled.)</a:t>
          </a:r>
        </a:p>
      </dsp:txBody>
      <dsp:txXfrm>
        <a:off x="9591346" y="1195095"/>
        <a:ext cx="1364627" cy="13500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B054B8-6AF8-48A1-B94D-BA058CF446CC}">
      <dsp:nvSpPr>
        <dsp:cNvPr id="0" name=""/>
        <dsp:cNvSpPr/>
      </dsp:nvSpPr>
      <dsp:spPr>
        <a:xfrm>
          <a:off x="827246" y="0"/>
          <a:ext cx="9375457" cy="3678238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2ECF2F-FFEA-4754-9BB3-79D75446BE30}">
      <dsp:nvSpPr>
        <dsp:cNvPr id="0" name=""/>
        <dsp:cNvSpPr/>
      </dsp:nvSpPr>
      <dsp:spPr>
        <a:xfrm>
          <a:off x="942" y="1103471"/>
          <a:ext cx="1510693" cy="14712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Development</a:t>
          </a:r>
        </a:p>
      </dsp:txBody>
      <dsp:txXfrm>
        <a:off x="72765" y="1175294"/>
        <a:ext cx="1367047" cy="1327649"/>
      </dsp:txXfrm>
    </dsp:sp>
    <dsp:sp modelId="{8B1CD071-8E51-4419-9CFE-AA970C78F60B}">
      <dsp:nvSpPr>
        <dsp:cNvPr id="0" name=""/>
        <dsp:cNvSpPr/>
      </dsp:nvSpPr>
      <dsp:spPr>
        <a:xfrm>
          <a:off x="1587171" y="1103471"/>
          <a:ext cx="1510693" cy="14712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*Informal Review (Varies depending if Article 9 is required. May take up to 180 days.)</a:t>
          </a:r>
        </a:p>
      </dsp:txBody>
      <dsp:txXfrm>
        <a:off x="1658994" y="1175294"/>
        <a:ext cx="1367047" cy="1327649"/>
      </dsp:txXfrm>
    </dsp:sp>
    <dsp:sp modelId="{1220EA52-970B-4BBA-8757-55A97D050E45}">
      <dsp:nvSpPr>
        <dsp:cNvPr id="0" name=""/>
        <dsp:cNvSpPr/>
      </dsp:nvSpPr>
      <dsp:spPr>
        <a:xfrm>
          <a:off x="3173399" y="1103471"/>
          <a:ext cx="1510693" cy="14712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APAP Formal Review</a:t>
          </a:r>
        </a:p>
      </dsp:txBody>
      <dsp:txXfrm>
        <a:off x="3245222" y="1175294"/>
        <a:ext cx="1367047" cy="1327649"/>
      </dsp:txXfrm>
    </dsp:sp>
    <dsp:sp modelId="{F2BADBE6-2D90-44E8-83D0-B5DD97D0120E}">
      <dsp:nvSpPr>
        <dsp:cNvPr id="0" name=""/>
        <dsp:cNvSpPr/>
      </dsp:nvSpPr>
      <dsp:spPr>
        <a:xfrm>
          <a:off x="4776097" y="1114226"/>
          <a:ext cx="1510693" cy="14712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Faculty Senate/Graduate Council Review (up to 60 days)</a:t>
          </a:r>
        </a:p>
      </dsp:txBody>
      <dsp:txXfrm>
        <a:off x="4847920" y="1186049"/>
        <a:ext cx="1367047" cy="1327649"/>
      </dsp:txXfrm>
    </dsp:sp>
    <dsp:sp modelId="{A4093BE2-408D-4AA1-8A57-154711E788C2}">
      <dsp:nvSpPr>
        <dsp:cNvPr id="0" name=""/>
        <dsp:cNvSpPr/>
      </dsp:nvSpPr>
      <dsp:spPr>
        <a:xfrm>
          <a:off x="6345856" y="1103471"/>
          <a:ext cx="1510693" cy="14712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Provost/Chancellor Approval</a:t>
          </a:r>
        </a:p>
      </dsp:txBody>
      <dsp:txXfrm>
        <a:off x="6417679" y="1175294"/>
        <a:ext cx="1367047" cy="1327649"/>
      </dsp:txXfrm>
    </dsp:sp>
    <dsp:sp modelId="{F7E21D59-D4BC-4F0D-BC43-A638FB52B47E}">
      <dsp:nvSpPr>
        <dsp:cNvPr id="0" name=""/>
        <dsp:cNvSpPr/>
      </dsp:nvSpPr>
      <dsp:spPr>
        <a:xfrm>
          <a:off x="7932085" y="1103471"/>
          <a:ext cx="1510693" cy="14712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President Approval</a:t>
          </a:r>
        </a:p>
      </dsp:txBody>
      <dsp:txXfrm>
        <a:off x="8003908" y="1175294"/>
        <a:ext cx="1367047" cy="1327649"/>
      </dsp:txXfrm>
    </dsp:sp>
    <dsp:sp modelId="{812DF9FF-CC79-4EE9-A20D-2BD505AF996A}">
      <dsp:nvSpPr>
        <dsp:cNvPr id="0" name=""/>
        <dsp:cNvSpPr/>
      </dsp:nvSpPr>
      <dsp:spPr>
        <a:xfrm>
          <a:off x="9518313" y="1103471"/>
          <a:ext cx="1510693" cy="14712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*IBHE Staff Approval (if applicable)</a:t>
          </a:r>
        </a:p>
      </dsp:txBody>
      <dsp:txXfrm>
        <a:off x="9590136" y="1175294"/>
        <a:ext cx="1367047" cy="132764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E4B89C-D7C0-413D-8BA6-FB51C473A5FA}">
      <dsp:nvSpPr>
        <dsp:cNvPr id="0" name=""/>
        <dsp:cNvSpPr/>
      </dsp:nvSpPr>
      <dsp:spPr>
        <a:xfrm>
          <a:off x="827246" y="0"/>
          <a:ext cx="9375457" cy="3678238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393153-D625-4DC3-8E03-1B47B0CD1C33}">
      <dsp:nvSpPr>
        <dsp:cNvPr id="0" name=""/>
        <dsp:cNvSpPr/>
      </dsp:nvSpPr>
      <dsp:spPr>
        <a:xfrm>
          <a:off x="3029" y="1103471"/>
          <a:ext cx="1763822" cy="14712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Director Approval</a:t>
          </a:r>
        </a:p>
      </dsp:txBody>
      <dsp:txXfrm>
        <a:off x="74852" y="1175294"/>
        <a:ext cx="1620176" cy="1327649"/>
      </dsp:txXfrm>
    </dsp:sp>
    <dsp:sp modelId="{ACFCABEE-3A61-4108-B34E-E3E60D9C7BED}">
      <dsp:nvSpPr>
        <dsp:cNvPr id="0" name=""/>
        <dsp:cNvSpPr/>
      </dsp:nvSpPr>
      <dsp:spPr>
        <a:xfrm>
          <a:off x="1855043" y="1103471"/>
          <a:ext cx="1763822" cy="14712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Curricular Committee Approval (if applicable)</a:t>
          </a:r>
        </a:p>
      </dsp:txBody>
      <dsp:txXfrm>
        <a:off x="1926866" y="1175294"/>
        <a:ext cx="1620176" cy="1327649"/>
      </dsp:txXfrm>
    </dsp:sp>
    <dsp:sp modelId="{B75E33D2-FD7A-41F9-A336-C2F3CA7B7392}">
      <dsp:nvSpPr>
        <dsp:cNvPr id="0" name=""/>
        <dsp:cNvSpPr/>
      </dsp:nvSpPr>
      <dsp:spPr>
        <a:xfrm>
          <a:off x="3707056" y="1103471"/>
          <a:ext cx="1763822" cy="14712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Dean Approval</a:t>
          </a:r>
        </a:p>
      </dsp:txBody>
      <dsp:txXfrm>
        <a:off x="3778879" y="1175294"/>
        <a:ext cx="1620176" cy="1327649"/>
      </dsp:txXfrm>
    </dsp:sp>
    <dsp:sp modelId="{EC884CFA-034C-44D7-A966-101906CA8298}">
      <dsp:nvSpPr>
        <dsp:cNvPr id="0" name=""/>
        <dsp:cNvSpPr/>
      </dsp:nvSpPr>
      <dsp:spPr>
        <a:xfrm>
          <a:off x="5559070" y="1103471"/>
          <a:ext cx="1763822" cy="14712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Graduate School (APAP Office will obtain this signature, if applicable)</a:t>
          </a:r>
        </a:p>
      </dsp:txBody>
      <dsp:txXfrm>
        <a:off x="5630893" y="1175294"/>
        <a:ext cx="1620176" cy="1327649"/>
      </dsp:txXfrm>
    </dsp:sp>
    <dsp:sp modelId="{149B8224-7909-4A46-AC4E-5FC17C07D990}">
      <dsp:nvSpPr>
        <dsp:cNvPr id="0" name=""/>
        <dsp:cNvSpPr/>
      </dsp:nvSpPr>
      <dsp:spPr>
        <a:xfrm>
          <a:off x="7411084" y="1103471"/>
          <a:ext cx="1763822" cy="14712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APAP Approval (forms due by October 1</a:t>
          </a:r>
          <a:r>
            <a:rPr lang="en-US" sz="1700" kern="1200" baseline="30000" dirty="0"/>
            <a:t>st</a:t>
          </a:r>
          <a:r>
            <a:rPr lang="en-US" sz="1700" kern="1200" dirty="0"/>
            <a:t>)</a:t>
          </a:r>
        </a:p>
      </dsp:txBody>
      <dsp:txXfrm>
        <a:off x="7482907" y="1175294"/>
        <a:ext cx="1620176" cy="1327649"/>
      </dsp:txXfrm>
    </dsp:sp>
    <dsp:sp modelId="{886D5EBF-0751-446A-85A4-AC19B0CFBA7D}">
      <dsp:nvSpPr>
        <dsp:cNvPr id="0" name=""/>
        <dsp:cNvSpPr/>
      </dsp:nvSpPr>
      <dsp:spPr>
        <a:xfrm>
          <a:off x="9263097" y="1103471"/>
          <a:ext cx="1763822" cy="14712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Registrar Approval</a:t>
          </a:r>
        </a:p>
      </dsp:txBody>
      <dsp:txXfrm>
        <a:off x="9334920" y="1175294"/>
        <a:ext cx="1620176" cy="132764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E4B89C-D7C0-413D-8BA6-FB51C473A5FA}">
      <dsp:nvSpPr>
        <dsp:cNvPr id="0" name=""/>
        <dsp:cNvSpPr/>
      </dsp:nvSpPr>
      <dsp:spPr>
        <a:xfrm>
          <a:off x="827246" y="0"/>
          <a:ext cx="9375457" cy="3678238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393153-D625-4DC3-8E03-1B47B0CD1C33}">
      <dsp:nvSpPr>
        <dsp:cNvPr id="0" name=""/>
        <dsp:cNvSpPr/>
      </dsp:nvSpPr>
      <dsp:spPr>
        <a:xfrm>
          <a:off x="3029" y="1103471"/>
          <a:ext cx="1763822" cy="14712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Director Approval</a:t>
          </a:r>
        </a:p>
      </dsp:txBody>
      <dsp:txXfrm>
        <a:off x="74852" y="1175294"/>
        <a:ext cx="1620176" cy="1327649"/>
      </dsp:txXfrm>
    </dsp:sp>
    <dsp:sp modelId="{ACFCABEE-3A61-4108-B34E-E3E60D9C7BED}">
      <dsp:nvSpPr>
        <dsp:cNvPr id="0" name=""/>
        <dsp:cNvSpPr/>
      </dsp:nvSpPr>
      <dsp:spPr>
        <a:xfrm>
          <a:off x="1855043" y="1103471"/>
          <a:ext cx="1763822" cy="14712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Curricular Committee Approval (if applicable)</a:t>
          </a:r>
        </a:p>
      </dsp:txBody>
      <dsp:txXfrm>
        <a:off x="1926866" y="1175294"/>
        <a:ext cx="1620176" cy="1327649"/>
      </dsp:txXfrm>
    </dsp:sp>
    <dsp:sp modelId="{B75E33D2-FD7A-41F9-A336-C2F3CA7B7392}">
      <dsp:nvSpPr>
        <dsp:cNvPr id="0" name=""/>
        <dsp:cNvSpPr/>
      </dsp:nvSpPr>
      <dsp:spPr>
        <a:xfrm>
          <a:off x="3707056" y="1103471"/>
          <a:ext cx="1763822" cy="14712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Dean Approval</a:t>
          </a:r>
        </a:p>
      </dsp:txBody>
      <dsp:txXfrm>
        <a:off x="3778879" y="1175294"/>
        <a:ext cx="1620176" cy="1327649"/>
      </dsp:txXfrm>
    </dsp:sp>
    <dsp:sp modelId="{EC884CFA-034C-44D7-A966-101906CA8298}">
      <dsp:nvSpPr>
        <dsp:cNvPr id="0" name=""/>
        <dsp:cNvSpPr/>
      </dsp:nvSpPr>
      <dsp:spPr>
        <a:xfrm>
          <a:off x="5559070" y="1103471"/>
          <a:ext cx="1763822" cy="14712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Graduate School/UCC/Honors Approval (APAP Office will obtain these signatures, if applicable)</a:t>
          </a:r>
        </a:p>
      </dsp:txBody>
      <dsp:txXfrm>
        <a:off x="5630893" y="1175294"/>
        <a:ext cx="1620176" cy="1327649"/>
      </dsp:txXfrm>
    </dsp:sp>
    <dsp:sp modelId="{149B8224-7909-4A46-AC4E-5FC17C07D990}">
      <dsp:nvSpPr>
        <dsp:cNvPr id="0" name=""/>
        <dsp:cNvSpPr/>
      </dsp:nvSpPr>
      <dsp:spPr>
        <a:xfrm>
          <a:off x="7411084" y="1103471"/>
          <a:ext cx="1763822" cy="14712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APAP Approval (due by October 1</a:t>
          </a:r>
          <a:r>
            <a:rPr lang="en-US" sz="1300" kern="1200" baseline="30000" dirty="0"/>
            <a:t>st</a:t>
          </a:r>
          <a:r>
            <a:rPr lang="en-US" sz="1300" kern="1200" dirty="0"/>
            <a:t>)</a:t>
          </a:r>
        </a:p>
      </dsp:txBody>
      <dsp:txXfrm>
        <a:off x="7482907" y="1175294"/>
        <a:ext cx="1620176" cy="1327649"/>
      </dsp:txXfrm>
    </dsp:sp>
    <dsp:sp modelId="{886D5EBF-0751-446A-85A4-AC19B0CFBA7D}">
      <dsp:nvSpPr>
        <dsp:cNvPr id="0" name=""/>
        <dsp:cNvSpPr/>
      </dsp:nvSpPr>
      <dsp:spPr>
        <a:xfrm>
          <a:off x="9263097" y="1103471"/>
          <a:ext cx="1763822" cy="14712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Registrar Approval</a:t>
          </a:r>
        </a:p>
      </dsp:txBody>
      <dsp:txXfrm>
        <a:off x="9334920" y="1175294"/>
        <a:ext cx="1620176" cy="13276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A570905-932C-4963-9A8E-3CD1081285C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7258B2-FB2A-4852-BF15-20F7BE70FB8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2FF704-FDAF-4677-98DA-5F4F91CA4752}" type="datetimeFigureOut">
              <a:rPr lang="en-US" smtClean="0"/>
              <a:t>8/21/2023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F01C34-1EB8-42B7-8014-B6168A79860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A5007B-36DF-4D11-B40B-8B6CE8D523C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93A138-D314-46E2-8394-6997B8677C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45019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8B34B4-B97A-4923-844C-EC75469E5D35}" type="datetimeFigureOut">
              <a:rPr lang="en-US" smtClean="0"/>
              <a:t>8/21/2023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23FF3E-FB9C-4222-9EF4-30FC070702C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6323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23FF3E-FB9C-4222-9EF4-30FC070702C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2157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23FF3E-FB9C-4222-9EF4-30FC070702CD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16038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23FF3E-FB9C-4222-9EF4-30FC070702CD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9058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23FF3E-FB9C-4222-9EF4-30FC070702CD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37426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23FF3E-FB9C-4222-9EF4-30FC070702CD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7764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23FF3E-FB9C-4222-9EF4-30FC070702CD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03061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23FF3E-FB9C-4222-9EF4-30FC070702CD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9777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23FF3E-FB9C-4222-9EF4-30FC070702CD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46277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23FF3E-FB9C-4222-9EF4-30FC070702CD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58243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6AD5A-A080-4AD1-99C3-8F604EAA7BA7}" type="slidenum">
              <a:rPr lang="en-US" smtClean="0"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9238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6AD5A-A080-4AD1-99C3-8F604EAA7BA7}" type="slidenum">
              <a:rPr lang="en-US" smtClean="0"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17031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23FF3E-FB9C-4222-9EF4-30FC070702CD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41258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6AD5A-A080-4AD1-99C3-8F604EAA7BA7}" type="slidenum">
              <a:rPr lang="en-US" smtClean="0"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429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23FF3E-FB9C-4222-9EF4-30FC070702CD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5601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23FF3E-FB9C-4222-9EF4-30FC070702CD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7807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23FF3E-FB9C-4222-9EF4-30FC070702CD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8813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23FF3E-FB9C-4222-9EF4-30FC070702CD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6682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23FF3E-FB9C-4222-9EF4-30FC070702CD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24494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23FF3E-FB9C-4222-9EF4-30FC070702CD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28258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23FF3E-FB9C-4222-9EF4-30FC070702CD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1919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3" y="3085765"/>
            <a:ext cx="11262867" cy="3304800"/>
          </a:xfrm>
          <a:prstGeom prst="rect">
            <a:avLst/>
          </a:prstGeom>
          <a:solidFill>
            <a:srgbClr val="72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2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3" y="2495451"/>
            <a:ext cx="10993547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1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43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D33D839-C06B-482D-9685-1B5125082530}" type="datetimeFigureOut">
              <a:rPr lang="en-US" smtClean="0"/>
              <a:t>8/21/2023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3" y="5951817"/>
            <a:ext cx="691721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43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CB04BBC-9C50-4F43-A02F-A6133AE4A8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7132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5" y="614407"/>
            <a:ext cx="11309339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3D839-C06B-482D-9685-1B5125082530}" type="datetimeFigureOut">
              <a:rPr lang="en-US" smtClean="0"/>
              <a:t>8/21/2023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04BBC-9C50-4F43-A02F-A6133AE4A8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4203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3" y="608038"/>
            <a:ext cx="2906817" cy="5816950"/>
          </a:xfrm>
          <a:prstGeom prst="rect">
            <a:avLst/>
          </a:prstGeom>
          <a:solidFill>
            <a:srgbClr val="72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3" y="675732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7" y="675732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6" y="5956143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D33D839-C06B-482D-9685-1B5125082530}" type="datetimeFigureOut">
              <a:rPr lang="en-US" smtClean="0"/>
              <a:t>8/21/2023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7" y="5951817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7" y="5956143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CB04BBC-9C50-4F43-A02F-A6133AE4A8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4296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3" y="3085765"/>
            <a:ext cx="11262867" cy="3304800"/>
          </a:xfrm>
          <a:prstGeom prst="rect">
            <a:avLst/>
          </a:prstGeom>
          <a:solidFill>
            <a:srgbClr val="720000"/>
          </a:solidFill>
          <a:ln>
            <a:solidFill>
              <a:srgbClr val="72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2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3" y="2495451"/>
            <a:ext cx="10993547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1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43"/>
            <a:ext cx="284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D33D839-C06B-482D-9685-1B5125082530}" type="datetimeFigureOut">
              <a:rPr lang="en-US" smtClean="0"/>
              <a:pPr/>
              <a:t>8/21/2023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3" y="5951817"/>
            <a:ext cx="691721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43"/>
            <a:ext cx="101644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CB04BBC-9C50-4F43-A02F-A6133AE4A87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644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581193" y="813361"/>
            <a:ext cx="11309339" cy="60005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813361"/>
            <a:ext cx="11029616" cy="53747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7" y="2180502"/>
            <a:ext cx="11029615" cy="3678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3D839-C06B-482D-9685-1B5125082530}" type="datetimeFigureOut">
              <a:rPr lang="en-US" smtClean="0"/>
              <a:t>8/21/2023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3" y="5956143"/>
            <a:ext cx="1052508" cy="365125"/>
          </a:xfrm>
        </p:spPr>
        <p:txBody>
          <a:bodyPr/>
          <a:lstStyle/>
          <a:p>
            <a:fld id="{DCB04BBC-9C50-4F43-A02F-A6133AE4A8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47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9" y="5141980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7" y="3043915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7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16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9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9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1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32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D33D839-C06B-482D-9685-1B5125082530}" type="datetimeFigureOut">
              <a:rPr lang="en-US" smtClean="0"/>
              <a:t>8/21/2023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CB04BBC-9C50-4F43-A02F-A6133AE4A8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0111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3" y="606560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7" y="2228004"/>
            <a:ext cx="5422391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4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3D839-C06B-482D-9685-1B5125082530}" type="datetimeFigureOut">
              <a:rPr lang="en-US" smtClean="0"/>
              <a:t>8/21/2023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04BBC-9C50-4F43-A02F-A6133AE4A8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595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3" y="606560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21" y="2250898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5" y="2926058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40" y="2250898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11" y="2926058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3D839-C06B-482D-9685-1B5125082530}" type="datetimeFigureOut">
              <a:rPr lang="en-US" smtClean="0"/>
              <a:t>8/21/2023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04BBC-9C50-4F43-A02F-A6133AE4A8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6991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60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5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3D839-C06B-482D-9685-1B5125082530}" type="datetimeFigureOut">
              <a:rPr lang="en-US" smtClean="0"/>
              <a:t>8/21/2023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04BBC-9C50-4F43-A02F-A6133AE4A8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157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3D839-C06B-482D-9685-1B5125082530}" type="datetimeFigureOut">
              <a:rPr lang="en-US" smtClean="0"/>
              <a:t>8/21/2023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04BBC-9C50-4F43-A02F-A6133AE4A8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970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5" y="5262302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167" indent="0">
              <a:buNone/>
              <a:defRPr sz="1100"/>
            </a:lvl2pPr>
            <a:lvl3pPr marL="914332" indent="0">
              <a:buNone/>
              <a:defRPr sz="1000"/>
            </a:lvl3pPr>
            <a:lvl4pPr marL="1371498" indent="0">
              <a:buNone/>
              <a:defRPr sz="900"/>
            </a:lvl4pPr>
            <a:lvl5pPr marL="1828664" indent="0">
              <a:buNone/>
              <a:defRPr sz="900"/>
            </a:lvl5pPr>
            <a:lvl6pPr marL="2285830" indent="0">
              <a:buNone/>
              <a:defRPr sz="900"/>
            </a:lvl6pPr>
            <a:lvl7pPr marL="2742994" indent="0">
              <a:buNone/>
              <a:defRPr sz="900"/>
            </a:lvl7pPr>
            <a:lvl8pPr marL="3200160" indent="0">
              <a:buNone/>
              <a:defRPr sz="900"/>
            </a:lvl8pPr>
            <a:lvl9pPr marL="365732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D33D839-C06B-482D-9685-1B5125082530}" type="datetimeFigureOut">
              <a:rPr lang="en-US" smtClean="0"/>
              <a:t>8/21/2023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CB04BBC-9C50-4F43-A02F-A6133AE4A8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787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67" indent="0">
              <a:buNone/>
              <a:defRPr sz="1600"/>
            </a:lvl2pPr>
            <a:lvl3pPr marL="914332" indent="0">
              <a:buNone/>
              <a:defRPr sz="1600"/>
            </a:lvl3pPr>
            <a:lvl4pPr marL="1371498" indent="0">
              <a:buNone/>
              <a:defRPr sz="1600"/>
            </a:lvl4pPr>
            <a:lvl5pPr marL="1828664" indent="0">
              <a:buNone/>
              <a:defRPr sz="1600"/>
            </a:lvl5pPr>
            <a:lvl6pPr marL="2285830" indent="0">
              <a:buNone/>
              <a:defRPr sz="1600"/>
            </a:lvl6pPr>
            <a:lvl7pPr marL="2742994" indent="0">
              <a:buNone/>
              <a:defRPr sz="1600"/>
            </a:lvl7pPr>
            <a:lvl8pPr marL="3200160" indent="0">
              <a:buNone/>
              <a:defRPr sz="1600"/>
            </a:lvl8pPr>
            <a:lvl9pPr marL="3657327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6" y="5260133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167" indent="0">
              <a:buNone/>
              <a:defRPr sz="1200"/>
            </a:lvl2pPr>
            <a:lvl3pPr marL="914332" indent="0">
              <a:buNone/>
              <a:defRPr sz="1000"/>
            </a:lvl3pPr>
            <a:lvl4pPr marL="1371498" indent="0">
              <a:buNone/>
              <a:defRPr sz="900"/>
            </a:lvl4pPr>
            <a:lvl5pPr marL="1828664" indent="0">
              <a:buNone/>
              <a:defRPr sz="900"/>
            </a:lvl5pPr>
            <a:lvl6pPr marL="2285830" indent="0">
              <a:buNone/>
              <a:defRPr sz="900"/>
            </a:lvl6pPr>
            <a:lvl7pPr marL="2742994" indent="0">
              <a:buNone/>
              <a:defRPr sz="900"/>
            </a:lvl7pPr>
            <a:lvl8pPr marL="3200160" indent="0">
              <a:buNone/>
              <a:defRPr sz="900"/>
            </a:lvl8pPr>
            <a:lvl9pPr marL="365732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3D839-C06B-482D-9685-1B5125082530}" type="datetimeFigureOut">
              <a:rPr lang="en-US" smtClean="0"/>
              <a:t>8/21/2023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04BBC-9C50-4F43-A02F-A6133AE4A8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462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5" y="5956143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1D33D839-C06B-482D-9685-1B5125082530}" type="datetimeFigureOut">
              <a:rPr lang="en-US" smtClean="0"/>
              <a:t>8/21/2023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3" y="5951817"/>
            <a:ext cx="69172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3" y="5956143"/>
            <a:ext cx="10525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CB04BBC-9C50-4F43-A02F-A6133AE4A87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5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1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59257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85" r:id="rId12"/>
  </p:sldLayoutIdLst>
  <p:txStyles>
    <p:titleStyle>
      <a:lvl1pPr algn="l" defTabSz="457167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5976" indent="-305976" algn="l" defTabSz="457167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29952" indent="-305976" algn="l" defTabSz="457167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899934" indent="-269980" algn="l" defTabSz="457167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1908" indent="-233983" algn="l" defTabSz="457167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1880" indent="-233983" algn="l" defTabSz="457167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899859" indent="-228584" algn="l" defTabSz="457167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199836" indent="-228584" algn="l" defTabSz="457167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499814" indent="-228584" algn="l" defTabSz="457167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799791" indent="-228584" algn="l" defTabSz="457167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4571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4571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4571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4571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4571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4571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4571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4571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mp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tmp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tmp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s://pvcaa.siu.edu/associate-academic-programs/tutorials.php" TargetMode="External"/><Relationship Id="rId2" Type="http://schemas.openxmlformats.org/officeDocument/2006/relationships/hyperlink" Target="https://itransfer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registrar@siu.edu" TargetMode="Externa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pvcaa.siu.edu/academic-administration/article-9/" TargetMode="External"/><Relationship Id="rId2" Type="http://schemas.openxmlformats.org/officeDocument/2006/relationships/hyperlink" Target="https://laborrelations.siu.edu/_common/documents/2021-2024-fa-iea-nea1.pdf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+mn-lt"/>
                <a:cs typeface="Calibri" panose="020F0502020204030204" pitchFamily="34" charset="0"/>
              </a:rPr>
              <a:t>Program and Catalog changes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  <a:cs typeface="Calibri" panose="020F0502020204030204" pitchFamily="34" charset="0"/>
              </a:rPr>
              <a:t>Office of the associate provost for academic programs</a:t>
            </a:r>
          </a:p>
          <a:p>
            <a:r>
              <a:rPr lang="en-US" dirty="0">
                <a:solidFill>
                  <a:schemeClr val="bg2">
                    <a:lumMod val="50000"/>
                  </a:schemeClr>
                </a:solidFill>
                <a:cs typeface="Calibri" panose="020F0502020204030204" pitchFamily="34" charset="0"/>
              </a:rPr>
              <a:t>SOUTHERN ILLINOIS UNIVERSITY carbondale</a:t>
            </a:r>
          </a:p>
        </p:txBody>
      </p:sp>
    </p:spTree>
    <p:extLst>
      <p:ext uri="{BB962C8B-B14F-4D97-AF65-F5344CB8AC3E}">
        <p14:creationId xmlns:p14="http://schemas.microsoft.com/office/powerpoint/2010/main" val="23533949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86FD0-FD3D-4939-90C4-595E5BA39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Article 9 Process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2764BEA-B323-4088-8C32-FC11D40AC7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7856" y="1586128"/>
            <a:ext cx="10889361" cy="5088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0127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11CB7D-9B14-4096-A541-EA0063AA52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timeline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3EB25A5-15EC-4D26-A95C-0A3B5A623D9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8718941"/>
              </p:ext>
            </p:extLst>
          </p:nvPr>
        </p:nvGraphicFramePr>
        <p:xfrm>
          <a:off x="581025" y="2119255"/>
          <a:ext cx="11029950" cy="37402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393435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5F696A-6DB0-4643-9462-867A347D3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Affected Officers Letter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1B8704E-CA30-4CF2-94B9-CF0B9FC0CE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81189" y="1589875"/>
            <a:ext cx="3962591" cy="5107210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F2E0FAE-6EAC-4B67-8C1E-906248AC1234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819534" y="2227263"/>
            <a:ext cx="7038975" cy="41036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/>
              <a:t>The APAP will send a memo to all affected officers when an NUI is approved.  The memo will include a copy of the IBHE approval letter.</a:t>
            </a:r>
          </a:p>
          <a:p>
            <a:r>
              <a:rPr lang="en-US" sz="2600" dirty="0"/>
              <a:t>The memo will outline what catalog year the program will be implemented. </a:t>
            </a:r>
          </a:p>
          <a:p>
            <a:r>
              <a:rPr lang="en-US" sz="2600" dirty="0"/>
              <a:t>Catalog documents will be requested by the APAP Office at the time that the program is approved.</a:t>
            </a:r>
          </a:p>
        </p:txBody>
      </p:sp>
    </p:spTree>
    <p:extLst>
      <p:ext uri="{BB962C8B-B14F-4D97-AF65-F5344CB8AC3E}">
        <p14:creationId xmlns:p14="http://schemas.microsoft.com/office/powerpoint/2010/main" val="24621914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55A2B7-6EA4-45BA-BE16-ACAD39935A4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Reasonable and Moderate Extension (RME)</a:t>
            </a:r>
          </a:p>
        </p:txBody>
      </p:sp>
    </p:spTree>
    <p:extLst>
      <p:ext uri="{BB962C8B-B14F-4D97-AF65-F5344CB8AC3E}">
        <p14:creationId xmlns:p14="http://schemas.microsoft.com/office/powerpoint/2010/main" val="22118000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2E29F-C209-43F6-949E-457F2854D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Reasonable and Moderate Extension (RME)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EA6FCA-FF32-4C96-83B8-EF4B2DC65B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7" y="1922586"/>
            <a:ext cx="11029615" cy="412205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600" dirty="0"/>
              <a:t>The Reasonable and Moderate Extension (RME) is required to </a:t>
            </a:r>
            <a:r>
              <a:rPr lang="en-US" sz="2600" b="1" dirty="0"/>
              <a:t>add</a:t>
            </a:r>
            <a:r>
              <a:rPr lang="en-US" sz="2600" dirty="0"/>
              <a:t> a minor, certificate, specialization (undergraduate), concentration (graduate), dual/concurrent degree, and accelerated program.</a:t>
            </a:r>
          </a:p>
          <a:p>
            <a:pPr marL="0" indent="0">
              <a:buNone/>
            </a:pPr>
            <a:r>
              <a:rPr lang="en-US" sz="2600" dirty="0"/>
              <a:t>The RME is required to </a:t>
            </a:r>
            <a:r>
              <a:rPr lang="en-US" sz="2600" b="1" dirty="0"/>
              <a:t>eliminate</a:t>
            </a:r>
            <a:r>
              <a:rPr lang="en-US" sz="2600" dirty="0"/>
              <a:t> a program, minor, certificate, specialization (undergraduate), or concentration (graduate).</a:t>
            </a:r>
          </a:p>
          <a:p>
            <a:pPr lvl="1"/>
            <a:r>
              <a:rPr lang="en-US" sz="2400" dirty="0"/>
              <a:t>Article 9 is invoked for program elimination.</a:t>
            </a:r>
          </a:p>
          <a:p>
            <a:pPr lvl="1"/>
            <a:r>
              <a:rPr lang="en-US" sz="2400" dirty="0"/>
              <a:t>A teach-out plan is required for program elimination.</a:t>
            </a:r>
          </a:p>
          <a:p>
            <a:pPr marL="0" indent="0">
              <a:buNone/>
            </a:pPr>
            <a:r>
              <a:rPr lang="en-US" sz="2600" dirty="0"/>
              <a:t>The RME is required to </a:t>
            </a:r>
            <a:r>
              <a:rPr lang="en-US" sz="2600" b="1" dirty="0"/>
              <a:t>modify</a:t>
            </a:r>
            <a:r>
              <a:rPr lang="en-US" sz="2600" dirty="0"/>
              <a:t> an existing program, minor, certificate, specialization (undergraduate), or concentration (graduate).</a:t>
            </a:r>
          </a:p>
        </p:txBody>
      </p:sp>
    </p:spTree>
    <p:extLst>
      <p:ext uri="{BB962C8B-B14F-4D97-AF65-F5344CB8AC3E}">
        <p14:creationId xmlns:p14="http://schemas.microsoft.com/office/powerpoint/2010/main" val="39119048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C0863-AE19-4238-9C45-118F2E7D9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reasonable and moderate extension (Rme)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BCA540-8D23-4D1A-8178-A486906BA1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7" y="1516828"/>
            <a:ext cx="11029615" cy="492700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/>
              <a:t>Modify </a:t>
            </a:r>
            <a:r>
              <a:rPr lang="en-US" sz="2400" dirty="0"/>
              <a:t>through an RME includes the following:</a:t>
            </a:r>
          </a:p>
          <a:p>
            <a:pPr lvl="1"/>
            <a:r>
              <a:rPr lang="en-US" sz="2400" dirty="0"/>
              <a:t>Rename a program, specialization (undergraduate), concentration (graduate), minor, or certificate.</a:t>
            </a:r>
          </a:p>
          <a:p>
            <a:pPr lvl="1"/>
            <a:r>
              <a:rPr lang="en-US" sz="2400" dirty="0"/>
              <a:t>Reclassify a program (CIP code change).</a:t>
            </a:r>
          </a:p>
          <a:p>
            <a:pPr lvl="1"/>
            <a:r>
              <a:rPr lang="en-US" sz="2400" dirty="0"/>
              <a:t>Move a program, specialization (undergraduate), concentration (graduate), minor, or certificate to another unit/program.  Article 9 is required.</a:t>
            </a:r>
          </a:p>
          <a:p>
            <a:pPr lvl="1"/>
            <a:r>
              <a:rPr lang="en-US" sz="2400" dirty="0"/>
              <a:t>Consolidate current degree programs.  Article 9 is required.</a:t>
            </a:r>
          </a:p>
          <a:p>
            <a:pPr lvl="1"/>
            <a:r>
              <a:rPr lang="en-US" sz="2400" dirty="0"/>
              <a:t>Change degree designation (ex: BA to BFA).</a:t>
            </a:r>
          </a:p>
        </p:txBody>
      </p:sp>
    </p:spTree>
    <p:extLst>
      <p:ext uri="{BB962C8B-B14F-4D97-AF65-F5344CB8AC3E}">
        <p14:creationId xmlns:p14="http://schemas.microsoft.com/office/powerpoint/2010/main" val="25695770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4E3B06-234D-416C-A2BA-B80A97822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timeline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8A3A7054-2500-496D-BE38-D3CE055042E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7922967"/>
              </p:ext>
            </p:extLst>
          </p:nvPr>
        </p:nvGraphicFramePr>
        <p:xfrm>
          <a:off x="581025" y="2181225"/>
          <a:ext cx="11029950" cy="3678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A766B742-225A-45F4-AF1C-981E21648304}"/>
              </a:ext>
            </a:extLst>
          </p:cNvPr>
          <p:cNvSpPr txBox="1"/>
          <p:nvPr/>
        </p:nvSpPr>
        <p:spPr>
          <a:xfrm>
            <a:off x="581025" y="5859463"/>
            <a:ext cx="10226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*These steps may not be necessary, depending on the type of request.</a:t>
            </a:r>
          </a:p>
        </p:txBody>
      </p:sp>
    </p:spTree>
    <p:extLst>
      <p:ext uri="{BB962C8B-B14F-4D97-AF65-F5344CB8AC3E}">
        <p14:creationId xmlns:p14="http://schemas.microsoft.com/office/powerpoint/2010/main" val="24610772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ECEF883-F143-414F-AB55-5B3C97E85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Affected officers letter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55197B4-BA5E-40CD-B9B5-572852B022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1186" y="1479917"/>
            <a:ext cx="4029647" cy="5186363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C1ECCA4-0937-438A-85CB-F874DBA79C44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873214" y="2216150"/>
            <a:ext cx="6981713" cy="36449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600" dirty="0"/>
              <a:t>The APAP will send a memo to all affected officers when an RME is approved.  The memo will include a copy of the IBHE/President approval letter.</a:t>
            </a:r>
          </a:p>
          <a:p>
            <a:r>
              <a:rPr lang="en-US" sz="2600" dirty="0"/>
              <a:t>The memo will outline what catalog year the modification/elimination will be implemented. </a:t>
            </a:r>
          </a:p>
          <a:p>
            <a:r>
              <a:rPr lang="en-US" sz="2600" dirty="0"/>
              <a:t>Catalog documents will be requested by the APAP Office at the time that the modification/elimination is approved.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78784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25097-2D38-4E44-9DEC-FBAED07CA9B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Program Description (Form 90A)</a:t>
            </a:r>
          </a:p>
        </p:txBody>
      </p:sp>
    </p:spTree>
    <p:extLst>
      <p:ext uri="{BB962C8B-B14F-4D97-AF65-F5344CB8AC3E}">
        <p14:creationId xmlns:p14="http://schemas.microsoft.com/office/powerpoint/2010/main" val="16989890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6E097-3B7B-4BD5-93B3-267362CE3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Program Description (Form 90A)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0B2F9F0-F676-40EB-B934-84402CB1B8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13467" y="1557271"/>
            <a:ext cx="4015740" cy="5173218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9D61BF-D095-492C-BD4B-BF7EDCAFA99E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888524" y="1557270"/>
            <a:ext cx="6963508" cy="476146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The </a:t>
            </a:r>
            <a:r>
              <a:rPr lang="en-US" sz="2400" b="1" dirty="0"/>
              <a:t>Program Description (Form 90A) </a:t>
            </a:r>
            <a:r>
              <a:rPr lang="en-US" sz="2400" dirty="0"/>
              <a:t>is used to change requirements of any academic program.</a:t>
            </a:r>
          </a:p>
          <a:p>
            <a:pPr marL="0" indent="0">
              <a:buNone/>
            </a:pPr>
            <a:r>
              <a:rPr lang="en-US" sz="2400" dirty="0"/>
              <a:t>The Form 90A is used to edit:</a:t>
            </a:r>
            <a:endParaRPr lang="en-US" sz="2200" dirty="0"/>
          </a:p>
          <a:p>
            <a:pPr lvl="1"/>
            <a:r>
              <a:rPr lang="en-US" sz="2400" dirty="0"/>
              <a:t>Catalog Text (program catalog copy)</a:t>
            </a:r>
          </a:p>
          <a:p>
            <a:pPr lvl="1"/>
            <a:r>
              <a:rPr lang="en-US" sz="2400" dirty="0"/>
              <a:t>Outline Academic Degree Requirements</a:t>
            </a:r>
          </a:p>
          <a:p>
            <a:pPr lvl="2"/>
            <a:r>
              <a:rPr lang="en-US" sz="2200" dirty="0"/>
              <a:t>Used to build Degree Works</a:t>
            </a:r>
          </a:p>
          <a:p>
            <a:pPr lvl="1"/>
            <a:r>
              <a:rPr lang="en-US" sz="2400" dirty="0"/>
              <a:t>Faculty Listing</a:t>
            </a:r>
          </a:p>
        </p:txBody>
      </p:sp>
    </p:spTree>
    <p:extLst>
      <p:ext uri="{BB962C8B-B14F-4D97-AF65-F5344CB8AC3E}">
        <p14:creationId xmlns:p14="http://schemas.microsoft.com/office/powerpoint/2010/main" val="32207488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E9AA9F65-94B8-41A5-A7FF-23D2CFB11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E8B0F8E-3F6C-4541-B9C1-774D80A088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A45F5BC-32D1-41CD-B270-C46F18CA1A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BB74D4E-F243-4A10-813D-500A14025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B373F125-DEF3-41D6-9918-AB21A2ACC3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71E9F226-EB6E-48C9-ADDA-636DE4BF4E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581" y="485678"/>
            <a:ext cx="4174743" cy="58887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959157" y="1113764"/>
            <a:ext cx="3269749" cy="46243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Bef>
                <a:spcPct val="0"/>
              </a:spcBef>
              <a:spcAft>
                <a:spcPts val="600"/>
              </a:spcAft>
            </a:pPr>
            <a:endParaRPr lang="en-US" sz="3200" cap="all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 defTabSz="457200">
              <a:spcBef>
                <a:spcPct val="0"/>
              </a:spcBef>
              <a:spcAft>
                <a:spcPts val="600"/>
              </a:spcAft>
            </a:pPr>
            <a:r>
              <a:rPr lang="en-US" sz="3200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LEARNING OUTCOMES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155905" y="1113764"/>
            <a:ext cx="6108179" cy="46243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92000"/>
            </a:pPr>
            <a:r>
              <a:rPr lang="en-US" sz="2800" dirty="0">
                <a:solidFill>
                  <a:schemeClr val="tx2"/>
                </a:solidFill>
              </a:rPr>
              <a:t>At the end of this presentation, you will</a:t>
            </a:r>
          </a:p>
          <a:p>
            <a:pPr marL="457200" indent="-457200" defTabSz="457200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sz="2800" dirty="0">
                <a:solidFill>
                  <a:schemeClr val="tx2"/>
                </a:solidFill>
              </a:rPr>
              <a:t>Understand when an NUI/RME is required</a:t>
            </a:r>
          </a:p>
          <a:p>
            <a:pPr marL="457200" indent="-457200" defTabSz="457200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sz="2800" dirty="0">
                <a:solidFill>
                  <a:schemeClr val="tx2"/>
                </a:solidFill>
              </a:rPr>
              <a:t>Understand when a Program Description (Form 90A) is required</a:t>
            </a:r>
          </a:p>
          <a:p>
            <a:pPr marL="457200" indent="-457200" defTabSz="457200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sz="2800" dirty="0">
                <a:solidFill>
                  <a:schemeClr val="tx2"/>
                </a:solidFill>
              </a:rPr>
              <a:t>Understand when a Course Description (Form 90) is required</a:t>
            </a:r>
          </a:p>
        </p:txBody>
      </p:sp>
    </p:spTree>
    <p:extLst>
      <p:ext uri="{BB962C8B-B14F-4D97-AF65-F5344CB8AC3E}">
        <p14:creationId xmlns:p14="http://schemas.microsoft.com/office/powerpoint/2010/main" val="18697925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0132A0-D30A-44ED-8920-6B14B783C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Form 90A Versus RME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BF8348-B0B0-4503-8589-71AF34816B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1187" y="2250898"/>
            <a:ext cx="5393109" cy="536005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Modify a Program’s Degree Requirements – Form 90A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C9517B0-EB9F-4DC1-B383-EDFBB62043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17704" y="2250898"/>
            <a:ext cx="5393109" cy="553373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Rename a Program – RME Approval</a:t>
            </a:r>
          </a:p>
        </p:txBody>
      </p:sp>
      <p:pic>
        <p:nvPicPr>
          <p:cNvPr id="16" name="Content Placeholder 15">
            <a:extLst>
              <a:ext uri="{FF2B5EF4-FFF2-40B4-BE49-F238E27FC236}">
                <a16:creationId xmlns:a16="http://schemas.microsoft.com/office/drawing/2014/main" id="{55F42474-711F-456A-9700-2481C03F6CBC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7025501" y="2925763"/>
            <a:ext cx="3778210" cy="2935287"/>
          </a:xfrm>
          <a:prstGeom prst="rect">
            <a:avLst/>
          </a:prstGeom>
        </p:spPr>
      </p:pic>
      <p:pic>
        <p:nvPicPr>
          <p:cNvPr id="17" name="Content Placeholder 16">
            <a:extLst>
              <a:ext uri="{FF2B5EF4-FFF2-40B4-BE49-F238E27FC236}">
                <a16:creationId xmlns:a16="http://schemas.microsoft.com/office/drawing/2014/main" id="{171E43D4-9B68-4756-82E3-1E56755467A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581025" y="3106956"/>
            <a:ext cx="5392738" cy="2572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465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0132A0-D30A-44ED-8920-6B14B783C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Form 90A Versus RME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BF8348-B0B0-4503-8589-71AF34816B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1187" y="2250898"/>
            <a:ext cx="5393109" cy="536005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Add a Minor – RME Approval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505AC30-2286-4BE0-B071-DE822624FC5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416880" y="2855425"/>
            <a:ext cx="3541395" cy="3766661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C9517B0-EB9F-4DC1-B383-EDFBB62043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17704" y="2250898"/>
            <a:ext cx="5393109" cy="553373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Rename a Minor – RME Approval 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51BD4A7A-3317-44B4-BEBD-D5A143E48509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6218238" y="3319003"/>
            <a:ext cx="5392737" cy="2148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529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0132A0-D30A-44ED-8920-6B14B783C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Form 90A Versus RME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BF8348-B0B0-4503-8589-71AF34816B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1187" y="2250898"/>
            <a:ext cx="5393109" cy="536005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Modify a Minor’s Degree Requirements – Form 90A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C9517B0-EB9F-4DC1-B383-EDFBB62043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17704" y="2250898"/>
            <a:ext cx="5393109" cy="553373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Eliminate a Minor – RME Approval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4C7399E-8ECF-4377-980F-3054F3C8F9F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AE86CDE-BE90-4C82-8366-49BB06FDAE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025" y="2926058"/>
            <a:ext cx="5108258" cy="2332673"/>
          </a:xfrm>
          <a:prstGeom prst="rect">
            <a:avLst/>
          </a:prstGeom>
        </p:spPr>
      </p:pic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ED29F58D-F35C-43EC-B523-986E30F8795A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6217704" y="2977969"/>
            <a:ext cx="4953000" cy="111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8712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0132A0-D30A-44ED-8920-6B14B783C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Form 90A Versus RME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BF8348-B0B0-4503-8589-71AF34816B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1187" y="2250898"/>
            <a:ext cx="5393109" cy="536005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Modify Catalog Copy– Form 90A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C9517B0-EB9F-4DC1-B383-EDFBB62043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17704" y="2250898"/>
            <a:ext cx="5393109" cy="553373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Modify Faculty Listing – Form 90A</a:t>
            </a: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1F076BD8-5E10-48C6-B543-C0072ED9677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869662" y="2925761"/>
            <a:ext cx="5203508" cy="3171825"/>
          </a:xfrm>
          <a:prstGeom prst="rect">
            <a:avLst/>
          </a:prstGeom>
        </p:spPr>
      </p:pic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E2E27B72-24CA-4C0C-8706-AFAE54CE017D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6610792" y="2925760"/>
            <a:ext cx="4173950" cy="3448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9247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B4BDA-3BF9-4C88-862F-1F38CDA75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359" y="848529"/>
            <a:ext cx="11247226" cy="558239"/>
          </a:xfrm>
        </p:spPr>
        <p:txBody>
          <a:bodyPr/>
          <a:lstStyle/>
          <a:p>
            <a:pPr algn="ctr"/>
            <a:r>
              <a:rPr lang="en-US" dirty="0"/>
              <a:t>FORM 90A VERSUS </a:t>
            </a:r>
            <a:r>
              <a:rPr lang="en-US" dirty="0" err="1"/>
              <a:t>rme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720F12F-F948-45C2-9AED-AB86ED6CC2A8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81025" y="3094315"/>
            <a:ext cx="1102995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2600" dirty="0"/>
              <a:t>RME changes should not be included in the same catalog markup as your changes that do not require an RME.  The APAP will not process a Form 90A that contains non-approved RME required changes. </a:t>
            </a:r>
          </a:p>
        </p:txBody>
      </p:sp>
    </p:spTree>
    <p:extLst>
      <p:ext uri="{BB962C8B-B14F-4D97-AF65-F5344CB8AC3E}">
        <p14:creationId xmlns:p14="http://schemas.microsoft.com/office/powerpoint/2010/main" val="37273475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B4BDA-3BF9-4C88-862F-1F38CDA75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Program Description (Form 90A)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720F12F-F948-45C2-9AED-AB86ED6CC2A8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81025" y="2258700"/>
            <a:ext cx="11029950" cy="296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2600" dirty="0"/>
              <a:t>Form 90As are due to the APAP Office by no later than October 1st, to be implemented into the next catalog cycle.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/>
              <a:t>Forms received by October 1, 2023 will be included in the 2024-2025 catalog.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/>
              <a:t>Form 90As can be submitted to the APAP Office at anytime.  They do not need to be held for the October submission.</a:t>
            </a:r>
          </a:p>
          <a:p>
            <a:pPr marL="0" indent="0">
              <a:buNone/>
            </a:pPr>
            <a:r>
              <a:rPr lang="en-US" sz="2600" dirty="0"/>
              <a:t>APAP and the Registrar are the final approval on these forms.</a:t>
            </a:r>
          </a:p>
        </p:txBody>
      </p:sp>
    </p:spTree>
    <p:extLst>
      <p:ext uri="{BB962C8B-B14F-4D97-AF65-F5344CB8AC3E}">
        <p14:creationId xmlns:p14="http://schemas.microsoft.com/office/powerpoint/2010/main" val="38335877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FBFDB4-C22A-491B-B0C3-D7B5B4535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cs typeface="Calibri" panose="020F0502020204030204" pitchFamily="34" charset="0"/>
              </a:rPr>
              <a:t>Process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5E96096-708C-447F-923E-380779A2E1A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0353970"/>
              </p:ext>
            </p:extLst>
          </p:nvPr>
        </p:nvGraphicFramePr>
        <p:xfrm>
          <a:off x="581025" y="2181225"/>
          <a:ext cx="11029950" cy="3678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638030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9705" y="652655"/>
            <a:ext cx="11305472" cy="523220"/>
          </a:xfrm>
          <a:prstGeom prst="rect">
            <a:avLst/>
          </a:prstGeom>
          <a:solidFill>
            <a:srgbClr val="720000"/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PROGRAM DESCRIPTION (FORM 90A)</a:t>
            </a:r>
            <a:endParaRPr lang="en-US" sz="2800" dirty="0">
              <a:solidFill>
                <a:schemeClr val="bg1"/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9705" y="1400700"/>
            <a:ext cx="819524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en-US" sz="2000" dirty="0">
                <a:cs typeface="Calibri" panose="020F0502020204030204" pitchFamily="34" charset="0"/>
              </a:rPr>
              <a:t>Specify catalog – Undergraduate or Graduate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en-US" sz="2000" dirty="0">
                <a:cs typeface="Calibri" panose="020F0502020204030204" pitchFamily="34" charset="0"/>
              </a:rPr>
              <a:t>Provide College Name and School/Department Name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en-US" sz="2000" dirty="0">
                <a:cs typeface="Calibri" panose="020F0502020204030204" pitchFamily="34" charset="0"/>
              </a:rPr>
              <a:t>Specify the degree to be edited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en-US" sz="2000" dirty="0">
                <a:cs typeface="Calibri" panose="020F0502020204030204" pitchFamily="34" charset="0"/>
              </a:rPr>
              <a:t>Provide the Major/Program to be edited</a:t>
            </a:r>
          </a:p>
        </p:txBody>
      </p:sp>
      <p:sp>
        <p:nvSpPr>
          <p:cNvPr id="4" name="Rectangle 3"/>
          <p:cNvSpPr/>
          <p:nvPr/>
        </p:nvSpPr>
        <p:spPr>
          <a:xfrm>
            <a:off x="1676120" y="3686894"/>
            <a:ext cx="36740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>
                <a:ln w="0"/>
                <a:solidFill>
                  <a:srgbClr val="72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8" name="Rectangle 7"/>
          <p:cNvSpPr/>
          <p:nvPr/>
        </p:nvSpPr>
        <p:spPr>
          <a:xfrm>
            <a:off x="1676120" y="4284542"/>
            <a:ext cx="36740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>
                <a:ln w="0"/>
                <a:solidFill>
                  <a:srgbClr val="72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9" name="Rectangle 8"/>
          <p:cNvSpPr/>
          <p:nvPr/>
        </p:nvSpPr>
        <p:spPr>
          <a:xfrm>
            <a:off x="1676120" y="4958445"/>
            <a:ext cx="36740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>
                <a:ln w="0"/>
                <a:solidFill>
                  <a:srgbClr val="72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10" name="Rectangle 9"/>
          <p:cNvSpPr/>
          <p:nvPr/>
        </p:nvSpPr>
        <p:spPr>
          <a:xfrm>
            <a:off x="1676120" y="5457237"/>
            <a:ext cx="36740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>
                <a:ln w="0"/>
                <a:solidFill>
                  <a:srgbClr val="72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6D9CC9-6680-4B2C-BA9D-F3357F1B22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9727" y="3537136"/>
            <a:ext cx="9841516" cy="3100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6413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E075081-1E82-49AB-A616-CE6F896D2F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804" y="1566421"/>
            <a:ext cx="9418225" cy="278901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49705" y="652655"/>
            <a:ext cx="11305472" cy="523220"/>
          </a:xfrm>
          <a:prstGeom prst="rect">
            <a:avLst/>
          </a:prstGeom>
          <a:solidFill>
            <a:srgbClr val="720000"/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cs typeface="Calibri" panose="020F0502020204030204" pitchFamily="34" charset="0"/>
              </a:rPr>
              <a:t>PROGRAM DESCRIPTION (FORM 90A)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9704" y="4586548"/>
            <a:ext cx="11425139" cy="129266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2600" dirty="0">
                <a:cs typeface="Calibri" panose="020F0502020204030204" pitchFamily="34" charset="0"/>
              </a:rPr>
              <a:t>Supporting documents are required – Word or PDF files – and should thoroughly describe the requested changes.  Use the current catalog page and provide legible markup using Adobe editing tools or Word with tracked changes.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938642" y="1911427"/>
            <a:ext cx="1801712" cy="923330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en-US" dirty="0">
                <a:cs typeface="Calibri" panose="020F0502020204030204" pitchFamily="34" charset="0"/>
              </a:rPr>
              <a:t>Include a simple description of what is changing.  </a:t>
            </a:r>
          </a:p>
        </p:txBody>
      </p:sp>
      <p:sp>
        <p:nvSpPr>
          <p:cNvPr id="7" name="Down Arrow 6"/>
          <p:cNvSpPr/>
          <p:nvPr/>
        </p:nvSpPr>
        <p:spPr>
          <a:xfrm rot="5400000">
            <a:off x="9113839" y="1605045"/>
            <a:ext cx="398960" cy="1049706"/>
          </a:xfrm>
          <a:prstGeom prst="downArrow">
            <a:avLst/>
          </a:prstGeom>
          <a:solidFill>
            <a:srgbClr val="72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52626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9705" y="652655"/>
            <a:ext cx="11305472" cy="523220"/>
          </a:xfrm>
          <a:prstGeom prst="rect">
            <a:avLst/>
          </a:prstGeom>
          <a:solidFill>
            <a:srgbClr val="720000"/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EDITS IN ADOBE</a:t>
            </a:r>
          </a:p>
        </p:txBody>
      </p:sp>
      <p:pic>
        <p:nvPicPr>
          <p:cNvPr id="10" name="Picture 9" descr="90A LA_BA_CCJ MOD UCC credits and faculty listing - support doc.pdf - Adobe Acrobat Pro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30" t="18559" r="2086" b="5045"/>
          <a:stretch/>
        </p:blipFill>
        <p:spPr>
          <a:xfrm>
            <a:off x="1824065" y="2187077"/>
            <a:ext cx="8556750" cy="4670923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1883447" y="1448413"/>
            <a:ext cx="843798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cs typeface="Calibri" panose="020F0502020204030204" pitchFamily="34" charset="0"/>
              </a:rPr>
              <a:t>Download pages from catalog and edit using Adobe markup tools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69558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2625AE-B9F8-43E6-AC95-80113DE36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catalog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CDCB4D-65E3-4F52-928A-646E5AA2DD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7" y="1721222"/>
            <a:ext cx="11029615" cy="3259569"/>
          </a:xfrm>
        </p:spPr>
        <p:txBody>
          <a:bodyPr/>
          <a:lstStyle/>
          <a:p>
            <a:pPr marL="0" indent="0">
              <a:buNone/>
            </a:pPr>
            <a:r>
              <a:rPr lang="en-US" sz="2600" dirty="0"/>
              <a:t>Catalog represents a system by which we ensure academic integrity.  The </a:t>
            </a:r>
            <a:r>
              <a:rPr lang="en-US" sz="2600" b="1" dirty="0"/>
              <a:t>New Unit of Instruction</a:t>
            </a:r>
            <a:r>
              <a:rPr lang="en-US" sz="2600" dirty="0"/>
              <a:t> (NUI) and </a:t>
            </a:r>
            <a:r>
              <a:rPr lang="en-US" sz="2600" b="1" dirty="0"/>
              <a:t>Reasonable and Moderate Extension</a:t>
            </a:r>
            <a:r>
              <a:rPr lang="en-US" sz="2600" dirty="0"/>
              <a:t> (RME) are formal processes for approving, implementing, and maintaining academic offerings for a specified academic year.  A catalog year covers an academic school year beginning with summer and concluding with the spring semester.  Catalog, along with </a:t>
            </a:r>
            <a:r>
              <a:rPr lang="en-US" sz="2600" b="1" dirty="0"/>
              <a:t>Master Course File</a:t>
            </a:r>
            <a:r>
              <a:rPr lang="en-US" sz="2600" dirty="0"/>
              <a:t>, provide a method by which we administer curricula and confirm compliance.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6439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9705" y="652655"/>
            <a:ext cx="11305472" cy="523220"/>
          </a:xfrm>
          <a:prstGeom prst="rect">
            <a:avLst/>
          </a:prstGeom>
          <a:solidFill>
            <a:srgbClr val="720000"/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cs typeface="Calibri" panose="020F0502020204030204" pitchFamily="34" charset="0"/>
              </a:rPr>
              <a:t>EDITS IN WORD</a:t>
            </a:r>
          </a:p>
        </p:txBody>
      </p:sp>
      <p:pic>
        <p:nvPicPr>
          <p:cNvPr id="21" name="Picture 20" descr="90A LA_BA_FLIT MOD include ESL - support doc - Wor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" t="20720" r="1998" b="29009"/>
          <a:stretch/>
        </p:blipFill>
        <p:spPr>
          <a:xfrm>
            <a:off x="0" y="2454271"/>
            <a:ext cx="12075334" cy="3781166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066684" y="1556954"/>
            <a:ext cx="793303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cs typeface="Calibri" panose="020F0502020204030204" pitchFamily="34" charset="0"/>
              </a:rPr>
              <a:t>Create a Word document and use track changes when editing.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64628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42C41D-ED89-402C-A40A-610015FD0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cs typeface="Calibri" panose="020F0502020204030204" pitchFamily="34" charset="0"/>
              </a:rPr>
              <a:t>signature lines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E88DF4-B1D2-4DBA-B57E-C56A0C1AFE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193" y="2926562"/>
            <a:ext cx="10401300" cy="2695575"/>
          </a:xfrm>
          <a:prstGeom prst="rect">
            <a:avLst/>
          </a:prstGeom>
        </p:spPr>
      </p:pic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8E94C0E2-E6A2-42A3-8C38-6284B1077289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81193" y="1674739"/>
            <a:ext cx="11295248" cy="646331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dirty="0">
                <a:cs typeface="Calibri" panose="020F0502020204030204" pitchFamily="34" charset="0"/>
              </a:rPr>
              <a:t>Form 90As must contain all school/department and college-level signatures before submission to the APAP Office.  APAP staff will gather all additional necessary signatures, including Graduate School dean.</a:t>
            </a:r>
          </a:p>
        </p:txBody>
      </p:sp>
      <p:sp>
        <p:nvSpPr>
          <p:cNvPr id="6" name="Right Arrow 12">
            <a:extLst>
              <a:ext uri="{FF2B5EF4-FFF2-40B4-BE49-F238E27FC236}">
                <a16:creationId xmlns:a16="http://schemas.microsoft.com/office/drawing/2014/main" id="{B953D374-4CF1-44AC-BFF3-3B4AAC979EAC}"/>
              </a:ext>
            </a:extLst>
          </p:cNvPr>
          <p:cNvSpPr/>
          <p:nvPr/>
        </p:nvSpPr>
        <p:spPr>
          <a:xfrm rot="10800000">
            <a:off x="11163497" y="2948078"/>
            <a:ext cx="709537" cy="344775"/>
          </a:xfrm>
          <a:prstGeom prst="rightArrow">
            <a:avLst/>
          </a:prstGeom>
          <a:solidFill>
            <a:srgbClr val="72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Arrow 13">
            <a:extLst>
              <a:ext uri="{FF2B5EF4-FFF2-40B4-BE49-F238E27FC236}">
                <a16:creationId xmlns:a16="http://schemas.microsoft.com/office/drawing/2014/main" id="{453E9CA5-EDDF-4043-AD31-FBCAC13AAE0F}"/>
              </a:ext>
            </a:extLst>
          </p:cNvPr>
          <p:cNvSpPr/>
          <p:nvPr/>
        </p:nvSpPr>
        <p:spPr>
          <a:xfrm rot="10800000">
            <a:off x="11163497" y="3345645"/>
            <a:ext cx="709537" cy="344775"/>
          </a:xfrm>
          <a:prstGeom prst="rightArrow">
            <a:avLst/>
          </a:prstGeom>
          <a:solidFill>
            <a:srgbClr val="72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A61EB8D-8C6E-4A63-9B5A-401CF46C9595}"/>
              </a:ext>
            </a:extLst>
          </p:cNvPr>
          <p:cNvSpPr txBox="1"/>
          <p:nvPr/>
        </p:nvSpPr>
        <p:spPr>
          <a:xfrm>
            <a:off x="581193" y="6042963"/>
            <a:ext cx="10226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Note: Electronic signature of academic officer is required.  Staff signatures will not be accepted.</a:t>
            </a:r>
          </a:p>
        </p:txBody>
      </p:sp>
    </p:spTree>
    <p:extLst>
      <p:ext uri="{BB962C8B-B14F-4D97-AF65-F5344CB8AC3E}">
        <p14:creationId xmlns:p14="http://schemas.microsoft.com/office/powerpoint/2010/main" val="34478537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37EACE-8CA0-4B3F-960E-718A82B4A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Common Errors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A8B8BC-1F98-4C66-BA6B-584110B782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4" y="1911561"/>
            <a:ext cx="11029615" cy="3678303"/>
          </a:xfrm>
        </p:spPr>
        <p:txBody>
          <a:bodyPr>
            <a:normAutofit lnSpcReduction="10000"/>
          </a:bodyPr>
          <a:lstStyle/>
          <a:p>
            <a:r>
              <a:rPr lang="en-US" sz="2600" dirty="0"/>
              <a:t>Multiple Form 90As received for the same program page in the same catalog cycle with conflicting edits.  Submit one Form 90A for all changes to a program page. </a:t>
            </a:r>
          </a:p>
          <a:p>
            <a:r>
              <a:rPr lang="en-US" sz="2600" dirty="0"/>
              <a:t>When editing the degree requirements table, make sure the credit hours are still mathematically correct.</a:t>
            </a:r>
          </a:p>
          <a:p>
            <a:r>
              <a:rPr lang="en-US" sz="2600" dirty="0"/>
              <a:t>Make sure requested edits are clear.  You know what the intended changes are.  Is it clear to your audience?</a:t>
            </a:r>
          </a:p>
          <a:p>
            <a:r>
              <a:rPr lang="en-US" sz="2600" dirty="0"/>
              <a:t>Where else in the catalog needs changed?  Example: program name change.</a:t>
            </a:r>
          </a:p>
        </p:txBody>
      </p:sp>
    </p:spTree>
    <p:extLst>
      <p:ext uri="{BB962C8B-B14F-4D97-AF65-F5344CB8AC3E}">
        <p14:creationId xmlns:p14="http://schemas.microsoft.com/office/powerpoint/2010/main" val="22896311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5D14FD-95ED-4BCD-86AE-B50BB8590F2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Course Description (Form 90)</a:t>
            </a:r>
          </a:p>
        </p:txBody>
      </p:sp>
    </p:spTree>
    <p:extLst>
      <p:ext uri="{BB962C8B-B14F-4D97-AF65-F5344CB8AC3E}">
        <p14:creationId xmlns:p14="http://schemas.microsoft.com/office/powerpoint/2010/main" val="174817152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D49A02-481D-44C2-AD53-97393DB74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Course description (form 90)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DB358E-8353-4043-8A19-8ECFEE6541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9732" y="1516484"/>
            <a:ext cx="6361080" cy="5034924"/>
          </a:xfrm>
        </p:spPr>
        <p:txBody>
          <a:bodyPr>
            <a:normAutofit/>
          </a:bodyPr>
          <a:lstStyle/>
          <a:p>
            <a:r>
              <a:rPr lang="en-US" sz="2400" dirty="0"/>
              <a:t>The </a:t>
            </a:r>
            <a:r>
              <a:rPr lang="en-US" sz="2400" b="1" dirty="0"/>
              <a:t>Course Description (Form 90) </a:t>
            </a:r>
            <a:r>
              <a:rPr lang="en-US" sz="2400" dirty="0"/>
              <a:t>is used to add, drop, or modify a course.</a:t>
            </a:r>
          </a:p>
          <a:p>
            <a:r>
              <a:rPr lang="en-US" sz="2400" dirty="0"/>
              <a:t>Modifications include:</a:t>
            </a:r>
          </a:p>
          <a:p>
            <a:pPr lvl="1"/>
            <a:r>
              <a:rPr lang="en-US" sz="2400" dirty="0"/>
              <a:t>Course prefix, number, or title</a:t>
            </a:r>
          </a:p>
          <a:p>
            <a:pPr lvl="1"/>
            <a:r>
              <a:rPr lang="en-US" sz="2400" dirty="0"/>
              <a:t>Hours</a:t>
            </a:r>
          </a:p>
          <a:p>
            <a:pPr lvl="1"/>
            <a:r>
              <a:rPr lang="en-US" sz="2400" dirty="0"/>
              <a:t>Description</a:t>
            </a:r>
          </a:p>
          <a:p>
            <a:pPr lvl="1"/>
            <a:r>
              <a:rPr lang="en-US" sz="2400" dirty="0"/>
              <a:t>Grade Mode</a:t>
            </a:r>
          </a:p>
          <a:p>
            <a:pPr lvl="1"/>
            <a:r>
              <a:rPr lang="en-US" sz="2400" dirty="0"/>
              <a:t>Prerequisite, Co-Requisite, Equivalent, or Crosslist</a:t>
            </a:r>
          </a:p>
          <a:p>
            <a:pPr lvl="1"/>
            <a:r>
              <a:rPr lang="en-US" sz="2400" dirty="0"/>
              <a:t>Degree Attribute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BA1DDF-94BE-44DA-BCDD-3D3984EAF9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188" y="1516483"/>
            <a:ext cx="4098388" cy="5295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4780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9705" y="652655"/>
            <a:ext cx="11305472" cy="523220"/>
          </a:xfrm>
          <a:prstGeom prst="rect">
            <a:avLst/>
          </a:prstGeom>
          <a:solidFill>
            <a:srgbClr val="720000"/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cs typeface="Calibri" panose="020F0502020204030204" pitchFamily="34" charset="0"/>
              </a:rPr>
              <a:t>CATALOG COURSE LISTINGS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9705" y="1366505"/>
            <a:ext cx="114745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cs typeface="Calibri" panose="020F0502020204030204" pitchFamily="34" charset="0"/>
              </a:rPr>
              <a:t>The ‘Courses’ section of each catalog page is automatically populated from Banner.  Any edit for this section requires a Course Description (Form 90).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16C2CB-FE59-4939-BBEF-FF736FE8A1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7887" y="2409662"/>
            <a:ext cx="7196519" cy="30520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C2960FC-EBC4-4459-93F7-74888EDB606D}"/>
              </a:ext>
            </a:extLst>
          </p:cNvPr>
          <p:cNvSpPr txBox="1"/>
          <p:nvPr/>
        </p:nvSpPr>
        <p:spPr>
          <a:xfrm>
            <a:off x="449705" y="5628476"/>
            <a:ext cx="114745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cs typeface="Calibri" panose="020F0502020204030204" pitchFamily="34" charset="0"/>
              </a:rPr>
              <a:t>The Credit Hours automatically populate from banner into the catalog course description.  When completing a Form 90, the credit hours should </a:t>
            </a:r>
            <a:r>
              <a:rPr lang="en-US" sz="2400" u="sng" dirty="0">
                <a:cs typeface="Calibri" panose="020F0502020204030204" pitchFamily="34" charset="0"/>
              </a:rPr>
              <a:t>not</a:t>
            </a:r>
            <a:r>
              <a:rPr lang="en-US" sz="2400" dirty="0">
                <a:cs typeface="Calibri" panose="020F0502020204030204" pitchFamily="34" charset="0"/>
              </a:rPr>
              <a:t> be included in the course description box.</a:t>
            </a:r>
          </a:p>
        </p:txBody>
      </p:sp>
      <p:sp>
        <p:nvSpPr>
          <p:cNvPr id="7" name="Right Arrow 13">
            <a:extLst>
              <a:ext uri="{FF2B5EF4-FFF2-40B4-BE49-F238E27FC236}">
                <a16:creationId xmlns:a16="http://schemas.microsoft.com/office/drawing/2014/main" id="{1FB29F7E-8648-489C-9246-DE95D39E48AC}"/>
              </a:ext>
            </a:extLst>
          </p:cNvPr>
          <p:cNvSpPr/>
          <p:nvPr/>
        </p:nvSpPr>
        <p:spPr>
          <a:xfrm rot="10800000">
            <a:off x="6322555" y="5106137"/>
            <a:ext cx="709537" cy="344775"/>
          </a:xfrm>
          <a:prstGeom prst="rightArrow">
            <a:avLst/>
          </a:prstGeom>
          <a:solidFill>
            <a:srgbClr val="72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196503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83D6BB-7D35-4558-B821-393E67567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Course description (form 90)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0A42C1-72A4-42B4-9863-DC561DC566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7" y="1957892"/>
            <a:ext cx="11029615" cy="422775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600" dirty="0"/>
              <a:t>Form 90s that support degree requirement changes are due to the APAP Office by no later than October 1</a:t>
            </a:r>
            <a:r>
              <a:rPr lang="en-US" sz="2600" baseline="30000" dirty="0"/>
              <a:t>st</a:t>
            </a:r>
            <a:r>
              <a:rPr lang="en-US" sz="26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/>
              <a:t>Form 90s can be submitted to the APAP Office at anytime.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/>
              <a:t>Courses can be added at anytime, and will appear in the catalog for the next cycle.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/>
              <a:t>Courses can be dropped at anytime. The earliest effective term will be the next available term.  The course will be removed from the catalog in the next cycle.</a:t>
            </a:r>
          </a:p>
          <a:p>
            <a:pPr marL="609726" lvl="1" indent="-285750">
              <a:buFont typeface="Arial" panose="020B0604020202020204" pitchFamily="34" charset="0"/>
              <a:buChar char="•"/>
            </a:pPr>
            <a:r>
              <a:rPr lang="en-US" sz="2600" dirty="0"/>
              <a:t>Keep in mind that courses that are part of degree requirements, UCC, etc. will need to be dropped in the next catalog cycle.  A Form 90A will need to be submitted with the Form 90.</a:t>
            </a:r>
          </a:p>
          <a:p>
            <a:pPr marL="0" indent="0">
              <a:buNone/>
            </a:pPr>
            <a:r>
              <a:rPr lang="en-US" sz="2600" dirty="0"/>
              <a:t>APAP and the Registrar are the final approval on these forms.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30929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FBFDB4-C22A-491B-B0C3-D7B5B4535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cs typeface="Calibri" panose="020F0502020204030204" pitchFamily="34" charset="0"/>
              </a:rPr>
              <a:t>Process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5E96096-708C-447F-923E-380779A2E1A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81191" y="2160613"/>
          <a:ext cx="11029950" cy="3678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3530118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BB411EE-2462-4843-89AA-336D052980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8001" y="1410402"/>
            <a:ext cx="8729472" cy="402336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449705" y="657417"/>
            <a:ext cx="11305472" cy="523220"/>
          </a:xfrm>
          <a:prstGeom prst="rect">
            <a:avLst/>
          </a:prstGeom>
          <a:solidFill>
            <a:srgbClr val="72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cs typeface="Calibri" panose="020F0502020204030204" pitchFamily="34" charset="0"/>
              </a:rPr>
              <a:t>ADD A NEW COURSE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49705" y="1410405"/>
            <a:ext cx="2034003" cy="3785652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dirty="0">
                <a:cs typeface="Calibri" panose="020F0502020204030204" pitchFamily="34" charset="0"/>
              </a:rPr>
              <a:t>Confirm course number availability with the Registrar’s office.  A course number cannot be ‘reused’ for 10 years.</a:t>
            </a:r>
          </a:p>
          <a:p>
            <a:endParaRPr lang="en-US" sz="2000" dirty="0">
              <a:cs typeface="Calibri" panose="020F0502020204030204" pitchFamily="34" charset="0"/>
            </a:endParaRPr>
          </a:p>
          <a:p>
            <a:r>
              <a:rPr lang="en-US" sz="2000" dirty="0">
                <a:cs typeface="Calibri" panose="020F0502020204030204" pitchFamily="34" charset="0"/>
              </a:rPr>
              <a:t>Submit a master syllabus with the Form 90.  </a:t>
            </a:r>
            <a:endParaRPr lang="en-US" sz="2000" dirty="0"/>
          </a:p>
        </p:txBody>
      </p:sp>
      <p:sp>
        <p:nvSpPr>
          <p:cNvPr id="12" name="Right Arrow 11"/>
          <p:cNvSpPr/>
          <p:nvPr/>
        </p:nvSpPr>
        <p:spPr>
          <a:xfrm rot="16200000">
            <a:off x="5264022" y="2724755"/>
            <a:ext cx="577460" cy="344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881308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449705" y="657417"/>
            <a:ext cx="11305472" cy="523220"/>
          </a:xfrm>
          <a:prstGeom prst="rect">
            <a:avLst/>
          </a:prstGeom>
          <a:solidFill>
            <a:srgbClr val="72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cs typeface="Calibri" panose="020F0502020204030204" pitchFamily="34" charset="0"/>
              </a:rPr>
              <a:t>ADD A NEW COURSE</a:t>
            </a:r>
          </a:p>
        </p:txBody>
      </p:sp>
      <p:pic>
        <p:nvPicPr>
          <p:cNvPr id="6" name="Picture 5" descr="Form 90 - Blank - 2021-2022 v3.pdf - Adobe Acrobat Pro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5" t="22923" r="5627" b="19561"/>
          <a:stretch/>
        </p:blipFill>
        <p:spPr>
          <a:xfrm>
            <a:off x="243543" y="1826550"/>
            <a:ext cx="9456511" cy="3681368"/>
          </a:xfrm>
          <a:prstGeom prst="rect">
            <a:avLst/>
          </a:prstGeom>
        </p:spPr>
      </p:pic>
      <p:sp>
        <p:nvSpPr>
          <p:cNvPr id="14" name="Right Arrow 12">
            <a:extLst>
              <a:ext uri="{FF2B5EF4-FFF2-40B4-BE49-F238E27FC236}">
                <a16:creationId xmlns:a16="http://schemas.microsoft.com/office/drawing/2014/main" id="{A237AFB3-F7D5-49AE-85CF-43FF1B9B6D40}"/>
              </a:ext>
            </a:extLst>
          </p:cNvPr>
          <p:cNvSpPr/>
          <p:nvPr/>
        </p:nvSpPr>
        <p:spPr>
          <a:xfrm rot="16200000">
            <a:off x="8078957" y="2475837"/>
            <a:ext cx="709537" cy="2706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6FCDD7-DE4B-482E-A71B-3F112A72F65E}"/>
              </a:ext>
            </a:extLst>
          </p:cNvPr>
          <p:cNvSpPr txBox="1"/>
          <p:nvPr/>
        </p:nvSpPr>
        <p:spPr>
          <a:xfrm>
            <a:off x="5189622" y="3009178"/>
            <a:ext cx="6758836" cy="203132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/>
              <a:t>Options:</a:t>
            </a:r>
          </a:p>
          <a:p>
            <a:r>
              <a:rPr lang="en-US" dirty="0"/>
              <a:t>C Credit/No Credit</a:t>
            </a:r>
          </a:p>
          <a:p>
            <a:r>
              <a:rPr lang="en-US" dirty="0"/>
              <a:t>D Letter Grade Deferred (Graduate Only)</a:t>
            </a:r>
          </a:p>
          <a:p>
            <a:r>
              <a:rPr lang="en-US" dirty="0"/>
              <a:t>I Satisfactory/Unsatisfactory/Incomplete (Undergraduate Only)</a:t>
            </a:r>
          </a:p>
          <a:p>
            <a:r>
              <a:rPr lang="en-US" dirty="0"/>
              <a:t>P Pass/Fail</a:t>
            </a:r>
          </a:p>
          <a:p>
            <a:r>
              <a:rPr lang="en-US" dirty="0"/>
              <a:t>R Standard/Normal/PR</a:t>
            </a:r>
          </a:p>
          <a:p>
            <a:r>
              <a:rPr lang="en-US" dirty="0"/>
              <a:t>U Satisfactory/Unsatisfactory/Deferred (Graduate Only)</a:t>
            </a:r>
          </a:p>
        </p:txBody>
      </p:sp>
    </p:spTree>
    <p:extLst>
      <p:ext uri="{BB962C8B-B14F-4D97-AF65-F5344CB8AC3E}">
        <p14:creationId xmlns:p14="http://schemas.microsoft.com/office/powerpoint/2010/main" val="40962642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9CD7C-54E0-4E7D-B6C7-972A669A5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Catalog - year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028EC6-568E-42B2-9410-FB85F5C799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7" y="1771713"/>
            <a:ext cx="11029615" cy="3678303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2600" dirty="0">
                <a:solidFill>
                  <a:schemeClr val="tx1"/>
                </a:solidFill>
              </a:rPr>
              <a:t>Catalog year policy </a:t>
            </a:r>
            <a:r>
              <a:rPr lang="en-US" sz="2600" b="1" dirty="0">
                <a:solidFill>
                  <a:schemeClr val="tx1"/>
                </a:solidFill>
              </a:rPr>
              <a:t>guarantees</a:t>
            </a:r>
            <a:r>
              <a:rPr lang="en-US" sz="2600" dirty="0">
                <a:solidFill>
                  <a:schemeClr val="tx1"/>
                </a:solidFill>
              </a:rPr>
              <a:t> a consistent program requirement for a period of seven years for undergraduate and six years for graduate.  The catalog system is dependent upon </a:t>
            </a:r>
            <a:r>
              <a:rPr lang="en-US" sz="2600" b="1" dirty="0">
                <a:solidFill>
                  <a:schemeClr val="tx1"/>
                </a:solidFill>
              </a:rPr>
              <a:t>timeline</a:t>
            </a:r>
            <a:r>
              <a:rPr lang="en-US" sz="2600" dirty="0">
                <a:solidFill>
                  <a:schemeClr val="tx1"/>
                </a:solidFill>
              </a:rPr>
              <a:t> and the common understanding of a comprehensive set of protocol supporting the review process. </a:t>
            </a:r>
          </a:p>
          <a:p>
            <a:pPr marL="0" indent="0">
              <a:buNone/>
              <a:defRPr/>
            </a:pPr>
            <a:r>
              <a:rPr lang="en-US" sz="2600" dirty="0">
                <a:solidFill>
                  <a:schemeClr val="tx1"/>
                </a:solidFill>
              </a:rPr>
              <a:t>Once academic offerings for a school year have been published, those requirements must remain constant; representing a </a:t>
            </a:r>
            <a:r>
              <a:rPr lang="en-US" sz="2600" b="1" dirty="0">
                <a:solidFill>
                  <a:schemeClr val="tx1"/>
                </a:solidFill>
              </a:rPr>
              <a:t>contractual agreement</a:t>
            </a:r>
            <a:r>
              <a:rPr lang="en-US" sz="2600" dirty="0">
                <a:solidFill>
                  <a:schemeClr val="tx1"/>
                </a:solidFill>
              </a:rPr>
              <a:t> between the institution and the student.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058107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449705" y="657417"/>
            <a:ext cx="11305472" cy="523220"/>
          </a:xfrm>
          <a:prstGeom prst="rect">
            <a:avLst/>
          </a:prstGeom>
          <a:solidFill>
            <a:srgbClr val="72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cs typeface="Calibri" panose="020F0502020204030204" pitchFamily="34" charset="0"/>
              </a:rPr>
              <a:t>ADD A NEW COURSE</a:t>
            </a:r>
          </a:p>
        </p:txBody>
      </p:sp>
      <p:pic>
        <p:nvPicPr>
          <p:cNvPr id="6" name="Picture 5" descr="Form 90 - Blank - 2021-2022 v3.pdf - Adobe Acrobat Pro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7" t="23424" r="5325" b="19395"/>
          <a:stretch/>
        </p:blipFill>
        <p:spPr>
          <a:xfrm>
            <a:off x="243540" y="1708213"/>
            <a:ext cx="9456511" cy="3659852"/>
          </a:xfrm>
          <a:prstGeom prst="rect">
            <a:avLst/>
          </a:prstGeom>
        </p:spPr>
      </p:pic>
      <p:sp>
        <p:nvSpPr>
          <p:cNvPr id="10" name="Right Arrow 9"/>
          <p:cNvSpPr/>
          <p:nvPr/>
        </p:nvSpPr>
        <p:spPr>
          <a:xfrm rot="10800000">
            <a:off x="6717090" y="2220012"/>
            <a:ext cx="709537" cy="2706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10BCA41-E0FE-480E-9569-D15DACD7ED1A}"/>
              </a:ext>
            </a:extLst>
          </p:cNvPr>
          <p:cNvSpPr txBox="1"/>
          <p:nvPr/>
        </p:nvSpPr>
        <p:spPr>
          <a:xfrm>
            <a:off x="7578706" y="2175316"/>
            <a:ext cx="3739241" cy="646331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en-US" dirty="0"/>
              <a:t>At SIUC, 400-level courses may be for undergraduates and graduates.  </a:t>
            </a:r>
          </a:p>
        </p:txBody>
      </p:sp>
    </p:spTree>
    <p:extLst>
      <p:ext uri="{BB962C8B-B14F-4D97-AF65-F5344CB8AC3E}">
        <p14:creationId xmlns:p14="http://schemas.microsoft.com/office/powerpoint/2010/main" val="150366028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5A0D6-2A56-4EB7-863E-EA69BFDC6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dirty="0"/>
              <a:t>pre-requisites and restrictions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BF9947-8072-41F2-B17B-CB2C77E133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7" y="1624405"/>
            <a:ext cx="11029615" cy="13662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b="1" dirty="0">
                <a:solidFill>
                  <a:schemeClr val="tx1"/>
                </a:solidFill>
              </a:rPr>
              <a:t>Pre-Requisites</a:t>
            </a:r>
            <a:r>
              <a:rPr lang="en-US" sz="2600" dirty="0">
                <a:solidFill>
                  <a:schemeClr val="tx1"/>
                </a:solidFill>
              </a:rPr>
              <a:t> – Previous course(s) credit required to support current registration.  Include the information listed in the Prerequisite box in the description box as well.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249E7D-9B58-4BEF-8C66-6F3DD1FA55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837" y="3238053"/>
            <a:ext cx="10220325" cy="3257550"/>
          </a:xfrm>
          <a:prstGeom prst="rect">
            <a:avLst/>
          </a:prstGeom>
        </p:spPr>
      </p:pic>
      <p:sp>
        <p:nvSpPr>
          <p:cNvPr id="7" name="Right Arrow 9">
            <a:extLst>
              <a:ext uri="{FF2B5EF4-FFF2-40B4-BE49-F238E27FC236}">
                <a16:creationId xmlns:a16="http://schemas.microsoft.com/office/drawing/2014/main" id="{F9C3D0A3-375B-43ED-A4F2-5E0978CD7ED7}"/>
              </a:ext>
            </a:extLst>
          </p:cNvPr>
          <p:cNvSpPr/>
          <p:nvPr/>
        </p:nvSpPr>
        <p:spPr>
          <a:xfrm rot="10800000">
            <a:off x="11206161" y="3884565"/>
            <a:ext cx="709537" cy="2706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ight Arrow 9">
            <a:extLst>
              <a:ext uri="{FF2B5EF4-FFF2-40B4-BE49-F238E27FC236}">
                <a16:creationId xmlns:a16="http://schemas.microsoft.com/office/drawing/2014/main" id="{42906AD7-ED07-467E-83AA-8D00B9F5383E}"/>
              </a:ext>
            </a:extLst>
          </p:cNvPr>
          <p:cNvSpPr/>
          <p:nvPr/>
        </p:nvSpPr>
        <p:spPr>
          <a:xfrm rot="10800000">
            <a:off x="11206162" y="6224973"/>
            <a:ext cx="709537" cy="2706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04223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5A0D6-2A56-4EB7-863E-EA69BFDC6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dirty="0"/>
              <a:t>pre-requisites and restrictions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E6BCDF-72F4-4795-9A6A-12922B1AC0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5E2573-CB79-428C-BB82-6576E353D3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100" y="2052021"/>
            <a:ext cx="8013573" cy="3127248"/>
          </a:xfrm>
          <a:prstGeom prst="rect">
            <a:avLst/>
          </a:prstGeom>
        </p:spPr>
      </p:pic>
      <p:sp>
        <p:nvSpPr>
          <p:cNvPr id="5" name="Right Arrow 9">
            <a:extLst>
              <a:ext uri="{FF2B5EF4-FFF2-40B4-BE49-F238E27FC236}">
                <a16:creationId xmlns:a16="http://schemas.microsoft.com/office/drawing/2014/main" id="{786D7DEB-38EA-4BA8-A91F-F00F96FCDC1C}"/>
              </a:ext>
            </a:extLst>
          </p:cNvPr>
          <p:cNvSpPr/>
          <p:nvPr/>
        </p:nvSpPr>
        <p:spPr>
          <a:xfrm rot="10800000">
            <a:off x="8664048" y="4317755"/>
            <a:ext cx="709537" cy="2706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E1543C-B0DF-45E2-83B4-37BA2E60674D}"/>
              </a:ext>
            </a:extLst>
          </p:cNvPr>
          <p:cNvSpPr txBox="1"/>
          <p:nvPr/>
        </p:nvSpPr>
        <p:spPr>
          <a:xfrm>
            <a:off x="9186220" y="2917309"/>
            <a:ext cx="2243026" cy="923330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en-US" dirty="0"/>
              <a:t>This is what will appear in the Courses in the catalog.</a:t>
            </a:r>
          </a:p>
        </p:txBody>
      </p:sp>
    </p:spTree>
    <p:extLst>
      <p:ext uri="{BB962C8B-B14F-4D97-AF65-F5344CB8AC3E}">
        <p14:creationId xmlns:p14="http://schemas.microsoft.com/office/powerpoint/2010/main" val="25142422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B2C34-D172-49CA-9A9E-4D9DC4629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Co-requisites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A7625A-E9DC-43DF-BDED-30FEB54443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7" y="1570616"/>
            <a:ext cx="11029615" cy="126940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600" b="1" dirty="0">
                <a:solidFill>
                  <a:schemeClr val="tx1"/>
                </a:solidFill>
              </a:rPr>
              <a:t>Co-Requisites</a:t>
            </a:r>
            <a:r>
              <a:rPr lang="en-US" sz="2600" dirty="0">
                <a:solidFill>
                  <a:schemeClr val="tx1"/>
                </a:solidFill>
              </a:rPr>
              <a:t> - course(s) that are required to accompany registration, what was previously referred to as “Concurrent Enrollment.”  Include the information listed in the Co-Requisite Course box in the description box as well.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C5C1EB-9B1D-4BDC-AE00-C9B9DEC175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25" y="2943782"/>
            <a:ext cx="10191750" cy="3752850"/>
          </a:xfrm>
          <a:prstGeom prst="rect">
            <a:avLst/>
          </a:prstGeom>
        </p:spPr>
      </p:pic>
      <p:sp>
        <p:nvSpPr>
          <p:cNvPr id="6" name="Right Arrow 9">
            <a:extLst>
              <a:ext uri="{FF2B5EF4-FFF2-40B4-BE49-F238E27FC236}">
                <a16:creationId xmlns:a16="http://schemas.microsoft.com/office/drawing/2014/main" id="{BCA78748-5FDD-426B-A5B6-9F99BF39521F}"/>
              </a:ext>
            </a:extLst>
          </p:cNvPr>
          <p:cNvSpPr/>
          <p:nvPr/>
        </p:nvSpPr>
        <p:spPr>
          <a:xfrm rot="10800000">
            <a:off x="11191873" y="6424560"/>
            <a:ext cx="709537" cy="2706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Arrow 9">
            <a:extLst>
              <a:ext uri="{FF2B5EF4-FFF2-40B4-BE49-F238E27FC236}">
                <a16:creationId xmlns:a16="http://schemas.microsoft.com/office/drawing/2014/main" id="{F802CEFF-C1F5-4907-9AD4-2B8C4F0505A0}"/>
              </a:ext>
            </a:extLst>
          </p:cNvPr>
          <p:cNvSpPr/>
          <p:nvPr/>
        </p:nvSpPr>
        <p:spPr>
          <a:xfrm rot="10800000">
            <a:off x="11191874" y="4184934"/>
            <a:ext cx="709537" cy="2706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87661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843817-A509-4DDF-9E13-5F562FDE9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Co-requisites EXAMPLE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77A4B50-C79E-4F66-AC67-91F223E748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9052" y="1847732"/>
            <a:ext cx="7763828" cy="442150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4E8A88E-73E6-45A2-8AAE-933482A087D2}"/>
              </a:ext>
            </a:extLst>
          </p:cNvPr>
          <p:cNvSpPr txBox="1"/>
          <p:nvPr/>
        </p:nvSpPr>
        <p:spPr>
          <a:xfrm>
            <a:off x="9186220" y="4520200"/>
            <a:ext cx="2243026" cy="923330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en-US" dirty="0"/>
              <a:t>This is what will appear in the Courses in the catalog.</a:t>
            </a:r>
          </a:p>
        </p:txBody>
      </p:sp>
      <p:sp>
        <p:nvSpPr>
          <p:cNvPr id="6" name="Right Arrow 9">
            <a:extLst>
              <a:ext uri="{FF2B5EF4-FFF2-40B4-BE49-F238E27FC236}">
                <a16:creationId xmlns:a16="http://schemas.microsoft.com/office/drawing/2014/main" id="{C3F1E5A4-F007-4768-AC94-CDE36213E47A}"/>
              </a:ext>
            </a:extLst>
          </p:cNvPr>
          <p:cNvSpPr/>
          <p:nvPr/>
        </p:nvSpPr>
        <p:spPr>
          <a:xfrm rot="10800000">
            <a:off x="8556471" y="5544128"/>
            <a:ext cx="709537" cy="2706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71419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Form 90 - example.pdf - Adobe Acrobat Pro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4" t="47545" r="2790" b="40984"/>
          <a:stretch/>
        </p:blipFill>
        <p:spPr>
          <a:xfrm>
            <a:off x="545421" y="1957889"/>
            <a:ext cx="11101939" cy="837159"/>
          </a:xfrm>
          <a:prstGeom prst="rect">
            <a:avLst/>
          </a:prstGeom>
        </p:spPr>
      </p:pic>
      <p:sp>
        <p:nvSpPr>
          <p:cNvPr id="18" name="Down Arrow 17"/>
          <p:cNvSpPr/>
          <p:nvPr/>
        </p:nvSpPr>
        <p:spPr>
          <a:xfrm rot="10800000">
            <a:off x="824074" y="2839569"/>
            <a:ext cx="398960" cy="694332"/>
          </a:xfrm>
          <a:prstGeom prst="downArrow">
            <a:avLst/>
          </a:prstGeom>
          <a:solidFill>
            <a:srgbClr val="72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Down Arrow 18"/>
          <p:cNvSpPr/>
          <p:nvPr/>
        </p:nvSpPr>
        <p:spPr>
          <a:xfrm rot="10800000">
            <a:off x="6571856" y="2839569"/>
            <a:ext cx="398960" cy="694332"/>
          </a:xfrm>
          <a:prstGeom prst="downArrow">
            <a:avLst/>
          </a:prstGeom>
          <a:solidFill>
            <a:srgbClr val="72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1194609" y="3238422"/>
            <a:ext cx="5191203" cy="1200329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en-US" dirty="0">
                <a:cs typeface="Calibri" panose="020F0502020204030204" pitchFamily="34" charset="0"/>
              </a:rPr>
              <a:t>EQUIVALENT courses are the former course name/numbers.  For example, ITEC 450 and IST 450.   A student who has taken IST 450 will not be able to take ITEC 450 for credit.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49705" y="657417"/>
            <a:ext cx="11305472" cy="523220"/>
          </a:xfrm>
          <a:prstGeom prst="rect">
            <a:avLst/>
          </a:prstGeom>
          <a:solidFill>
            <a:srgbClr val="72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cs typeface="Calibri" panose="020F0502020204030204" pitchFamily="34" charset="0"/>
              </a:rPr>
              <a:t>EQUIVALENT AND CROSSLISTED COURSES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156860" y="3186735"/>
            <a:ext cx="4598317" cy="2031325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en-US" dirty="0">
                <a:cs typeface="Calibri" panose="020F0502020204030204" pitchFamily="34" charset="0"/>
              </a:rPr>
              <a:t>CROSSLISTED courses meet at the same time and follow the same syllabi but have program specific names/numbers.  For example, MHA 510 and MHI 510.  Courses must be at the same level and course details must match.  A Form 90 cannot be processed until all forms are received.</a:t>
            </a:r>
          </a:p>
        </p:txBody>
      </p:sp>
    </p:spTree>
    <p:extLst>
      <p:ext uri="{BB962C8B-B14F-4D97-AF65-F5344CB8AC3E}">
        <p14:creationId xmlns:p14="http://schemas.microsoft.com/office/powerpoint/2010/main" val="335057975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449705" y="657417"/>
            <a:ext cx="11305472" cy="523220"/>
          </a:xfrm>
          <a:prstGeom prst="rect">
            <a:avLst/>
          </a:prstGeom>
          <a:solidFill>
            <a:srgbClr val="72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cs typeface="Calibri" panose="020F0502020204030204" pitchFamily="34" charset="0"/>
              </a:rPr>
              <a:t>DEGREE ATTRIBUTE</a:t>
            </a:r>
          </a:p>
        </p:txBody>
      </p:sp>
      <p:pic>
        <p:nvPicPr>
          <p:cNvPr id="6" name="Picture 5" descr="Form 90 - Blank - 2021-2022 v3.pdf - Adobe Acrobat Pro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7" t="23424" r="5325" b="19563"/>
          <a:stretch/>
        </p:blipFill>
        <p:spPr>
          <a:xfrm>
            <a:off x="243543" y="1514577"/>
            <a:ext cx="9456511" cy="3649095"/>
          </a:xfrm>
          <a:prstGeom prst="rect">
            <a:avLst/>
          </a:prstGeom>
        </p:spPr>
      </p:pic>
      <p:sp>
        <p:nvSpPr>
          <p:cNvPr id="10" name="Right Arrow 9"/>
          <p:cNvSpPr/>
          <p:nvPr/>
        </p:nvSpPr>
        <p:spPr>
          <a:xfrm rot="10800000">
            <a:off x="9831859" y="4144427"/>
            <a:ext cx="709537" cy="270630"/>
          </a:xfrm>
          <a:prstGeom prst="rightArrow">
            <a:avLst/>
          </a:prstGeom>
          <a:solidFill>
            <a:srgbClr val="72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C9B3C01-78DE-4040-BF31-C5B83B9FCAFC}"/>
              </a:ext>
            </a:extLst>
          </p:cNvPr>
          <p:cNvSpPr txBox="1"/>
          <p:nvPr/>
        </p:nvSpPr>
        <p:spPr>
          <a:xfrm>
            <a:off x="9700054" y="2784815"/>
            <a:ext cx="2212771" cy="1200329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en-US" dirty="0">
                <a:cs typeface="Calibri" panose="020F0502020204030204" pitchFamily="34" charset="0"/>
              </a:rPr>
              <a:t>Specify if the course is Honors, IAI, or part of University Core Curriculum.</a:t>
            </a:r>
          </a:p>
        </p:txBody>
      </p:sp>
    </p:spTree>
    <p:extLst>
      <p:ext uri="{BB962C8B-B14F-4D97-AF65-F5344CB8AC3E}">
        <p14:creationId xmlns:p14="http://schemas.microsoft.com/office/powerpoint/2010/main" val="249157531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449705" y="657417"/>
            <a:ext cx="11305472" cy="523220"/>
          </a:xfrm>
          <a:prstGeom prst="rect">
            <a:avLst/>
          </a:prstGeom>
          <a:solidFill>
            <a:srgbClr val="72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cs typeface="Calibri" panose="020F0502020204030204" pitchFamily="34" charset="0"/>
              </a:rPr>
              <a:t>SIGNATURE LINES</a:t>
            </a:r>
          </a:p>
        </p:txBody>
      </p:sp>
      <p:pic>
        <p:nvPicPr>
          <p:cNvPr id="6" name="Picture 5" descr="Form 90 - Blank - 2021-2022 v3.pdf - Adobe Acrobat Pro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1" t="63300" r="5973" b="1622"/>
          <a:stretch/>
        </p:blipFill>
        <p:spPr>
          <a:xfrm>
            <a:off x="1822118" y="2656386"/>
            <a:ext cx="9375185" cy="2236730"/>
          </a:xfrm>
          <a:prstGeom prst="rect">
            <a:avLst/>
          </a:prstGeom>
        </p:spPr>
      </p:pic>
      <p:sp>
        <p:nvSpPr>
          <p:cNvPr id="13" name="Right Arrow 12"/>
          <p:cNvSpPr/>
          <p:nvPr/>
        </p:nvSpPr>
        <p:spPr>
          <a:xfrm>
            <a:off x="1323331" y="2839342"/>
            <a:ext cx="709537" cy="344775"/>
          </a:xfrm>
          <a:prstGeom prst="rightArrow">
            <a:avLst/>
          </a:prstGeom>
          <a:solidFill>
            <a:srgbClr val="72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ight Arrow 13"/>
          <p:cNvSpPr/>
          <p:nvPr/>
        </p:nvSpPr>
        <p:spPr>
          <a:xfrm>
            <a:off x="1323331" y="3548880"/>
            <a:ext cx="709537" cy="344775"/>
          </a:xfrm>
          <a:prstGeom prst="rightArrow">
            <a:avLst/>
          </a:prstGeom>
          <a:solidFill>
            <a:srgbClr val="72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ight Arrow 14"/>
          <p:cNvSpPr/>
          <p:nvPr/>
        </p:nvSpPr>
        <p:spPr>
          <a:xfrm>
            <a:off x="1326738" y="4214755"/>
            <a:ext cx="709537" cy="344775"/>
          </a:xfrm>
          <a:prstGeom prst="rightArrow">
            <a:avLst/>
          </a:prstGeom>
          <a:solidFill>
            <a:srgbClr val="72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D2F31E1-FED9-44EF-9614-870404D0D768}"/>
              </a:ext>
            </a:extLst>
          </p:cNvPr>
          <p:cNvSpPr txBox="1"/>
          <p:nvPr/>
        </p:nvSpPr>
        <p:spPr>
          <a:xfrm>
            <a:off x="449705" y="1706215"/>
            <a:ext cx="11305472" cy="646331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dirty="0">
                <a:cs typeface="Calibri" panose="020F0502020204030204" pitchFamily="34" charset="0"/>
              </a:rPr>
              <a:t>Form 90s must contain all school/department and college-level signatures before submission to the APAP Office.  APAP staff will gather all additional necessary signatures, including Graduate School dean.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7FF39D-DF8F-4953-A640-40894C39E5D6}"/>
              </a:ext>
            </a:extLst>
          </p:cNvPr>
          <p:cNvSpPr txBox="1"/>
          <p:nvPr/>
        </p:nvSpPr>
        <p:spPr>
          <a:xfrm>
            <a:off x="352926" y="5554422"/>
            <a:ext cx="10226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Note: Electronic signature of academic officer is required.  Staff signatures will not be accepted.</a:t>
            </a:r>
          </a:p>
        </p:txBody>
      </p:sp>
    </p:spTree>
    <p:extLst>
      <p:ext uri="{BB962C8B-B14F-4D97-AF65-F5344CB8AC3E}">
        <p14:creationId xmlns:p14="http://schemas.microsoft.com/office/powerpoint/2010/main" val="29404331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449705" y="657417"/>
            <a:ext cx="11305472" cy="523220"/>
          </a:xfrm>
          <a:prstGeom prst="rect">
            <a:avLst/>
          </a:prstGeom>
          <a:solidFill>
            <a:srgbClr val="72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DROP A COURSE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1406" y="1855162"/>
            <a:ext cx="1706410" cy="923330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dirty="0">
                <a:cs typeface="Calibri" panose="020F0502020204030204" pitchFamily="34" charset="0"/>
              </a:rPr>
              <a:t>Provide course Prefix, Number, and Name </a:t>
            </a:r>
          </a:p>
        </p:txBody>
      </p:sp>
      <p:sp>
        <p:nvSpPr>
          <p:cNvPr id="12" name="Right Arrow 11"/>
          <p:cNvSpPr/>
          <p:nvPr/>
        </p:nvSpPr>
        <p:spPr>
          <a:xfrm>
            <a:off x="2310134" y="2116288"/>
            <a:ext cx="709537" cy="344775"/>
          </a:xfrm>
          <a:prstGeom prst="rightArrow">
            <a:avLst/>
          </a:prstGeom>
          <a:solidFill>
            <a:srgbClr val="72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49705" y="3259379"/>
            <a:ext cx="11184202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cs typeface="Calibri" panose="020F0502020204030204" pitchFamily="34" charset="0"/>
              </a:rPr>
              <a:t>A separate Form 90 is required for other courses that are associated with this course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cs typeface="Calibri" panose="020F0502020204030204" pitchFamily="34" charset="0"/>
              </a:rPr>
              <a:t>crosslisted course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cs typeface="Calibri" panose="020F0502020204030204" pitchFamily="34" charset="0"/>
              </a:rPr>
              <a:t>co-requisite course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cs typeface="Calibri" panose="020F0502020204030204" pitchFamily="34" charset="0"/>
              </a:rPr>
              <a:t>pre-requisite course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A Form 100 is required if the course being dropped has a course specific fee associated to it.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A Form 90A is required if the course being dropped is listed in the catalog copy and/or degree requirements table.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cs typeface="Calibri" panose="020F0502020204030204" pitchFamily="34" charset="0"/>
              </a:rPr>
              <a:t>Confer with other programs that use your courses.  A Form 90A may be needed from another academic program if they have the course being dropped in their catalog copy and/or degree requirements table.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D2B284E-D81C-47C8-AB93-7C9D8989D7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9501" y="1421006"/>
            <a:ext cx="8584406" cy="169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59749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449705" y="657417"/>
            <a:ext cx="11305472" cy="523220"/>
          </a:xfrm>
          <a:prstGeom prst="rect">
            <a:avLst/>
          </a:prstGeom>
          <a:solidFill>
            <a:srgbClr val="72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cs typeface="Calibri" panose="020F0502020204030204" pitchFamily="34" charset="0"/>
              </a:rPr>
              <a:t>MODIFY A COURSE</a:t>
            </a:r>
          </a:p>
        </p:txBody>
      </p:sp>
      <p:sp>
        <p:nvSpPr>
          <p:cNvPr id="18" name="Right Arrow 17"/>
          <p:cNvSpPr/>
          <p:nvPr/>
        </p:nvSpPr>
        <p:spPr>
          <a:xfrm rot="5400000">
            <a:off x="8446069" y="1951720"/>
            <a:ext cx="709537" cy="344775"/>
          </a:xfrm>
          <a:prstGeom prst="rightArrow">
            <a:avLst/>
          </a:prstGeom>
          <a:solidFill>
            <a:srgbClr val="72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94104" y="1414183"/>
            <a:ext cx="1811581" cy="923330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dirty="0">
                <a:cs typeface="Calibri" panose="020F0502020204030204" pitchFamily="34" charset="0"/>
              </a:rPr>
              <a:t>Provide course Prefix, Number, and Name</a:t>
            </a:r>
          </a:p>
        </p:txBody>
      </p:sp>
      <p:sp>
        <p:nvSpPr>
          <p:cNvPr id="12" name="Right Arrow 11"/>
          <p:cNvSpPr/>
          <p:nvPr/>
        </p:nvSpPr>
        <p:spPr>
          <a:xfrm>
            <a:off x="639128" y="3356335"/>
            <a:ext cx="709537" cy="344775"/>
          </a:xfrm>
          <a:prstGeom prst="rightArrow">
            <a:avLst/>
          </a:prstGeom>
          <a:solidFill>
            <a:srgbClr val="72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9168713" y="1512515"/>
            <a:ext cx="2618008" cy="923330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dirty="0">
                <a:cs typeface="Calibri" panose="020F0502020204030204" pitchFamily="34" charset="0"/>
              </a:rPr>
              <a:t>Select the most accurate description from the dropdown menu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47D5BE5-D21D-4851-B674-5DD59A8893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8664" y="2613451"/>
            <a:ext cx="9506141" cy="3349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2736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8C9A05-8472-45F0-8A08-D140951E7EB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New Unit of Instruction (NUI)</a:t>
            </a:r>
          </a:p>
        </p:txBody>
      </p:sp>
    </p:spTree>
    <p:extLst>
      <p:ext uri="{BB962C8B-B14F-4D97-AF65-F5344CB8AC3E}">
        <p14:creationId xmlns:p14="http://schemas.microsoft.com/office/powerpoint/2010/main" val="321531646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449705" y="657417"/>
            <a:ext cx="11305472" cy="523220"/>
          </a:xfrm>
          <a:prstGeom prst="rect">
            <a:avLst/>
          </a:prstGeom>
          <a:solidFill>
            <a:srgbClr val="72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cs typeface="Calibri" panose="020F0502020204030204" pitchFamily="34" charset="0"/>
              </a:rPr>
              <a:t>MODIFY A COURSE</a:t>
            </a:r>
          </a:p>
        </p:txBody>
      </p:sp>
      <p:pic>
        <p:nvPicPr>
          <p:cNvPr id="14" name="Picture 13" descr="Form 90 - Blank - 2021-2022 v3.pdf - Adobe Acrobat Pro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9" t="54234" r="5433" b="25046"/>
          <a:stretch/>
        </p:blipFill>
        <p:spPr>
          <a:xfrm>
            <a:off x="1025616" y="2866763"/>
            <a:ext cx="10070758" cy="1421027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sp>
        <p:nvSpPr>
          <p:cNvPr id="16" name="TextBox 15"/>
          <p:cNvSpPr txBox="1"/>
          <p:nvPr/>
        </p:nvSpPr>
        <p:spPr>
          <a:xfrm>
            <a:off x="449705" y="1819422"/>
            <a:ext cx="10177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cs typeface="Calibri" panose="020F0502020204030204" pitchFamily="34" charset="0"/>
              </a:rPr>
              <a:t>A Form 90 is required for any co-requisite or crosslisted course associated with the modified course.</a:t>
            </a:r>
          </a:p>
        </p:txBody>
      </p:sp>
      <p:sp>
        <p:nvSpPr>
          <p:cNvPr id="17" name="Right Arrow 16"/>
          <p:cNvSpPr/>
          <p:nvPr/>
        </p:nvSpPr>
        <p:spPr>
          <a:xfrm rot="10800000">
            <a:off x="11145802" y="3404888"/>
            <a:ext cx="709537" cy="344775"/>
          </a:xfrm>
          <a:prstGeom prst="rightArrow">
            <a:avLst/>
          </a:prstGeom>
          <a:solidFill>
            <a:srgbClr val="72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ight Arrow 17"/>
          <p:cNvSpPr/>
          <p:nvPr/>
        </p:nvSpPr>
        <p:spPr>
          <a:xfrm>
            <a:off x="276437" y="2983536"/>
            <a:ext cx="709537" cy="344775"/>
          </a:xfrm>
          <a:prstGeom prst="rightArrow">
            <a:avLst/>
          </a:prstGeom>
          <a:solidFill>
            <a:srgbClr val="72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8279027" y="3404887"/>
            <a:ext cx="1285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MHI 510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945D625-7480-4FBB-A13C-C4D0C116C7BD}"/>
              </a:ext>
            </a:extLst>
          </p:cNvPr>
          <p:cNvSpPr txBox="1"/>
          <p:nvPr/>
        </p:nvSpPr>
        <p:spPr>
          <a:xfrm>
            <a:off x="313533" y="4736350"/>
            <a:ext cx="11441644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cs typeface="Calibri" panose="020F0502020204030204" pitchFamily="34" charset="0"/>
              </a:rPr>
              <a:t>When additional Form 90s are needed due to co-requisite or crosslistings for courses outside your program/school, please contact the appropriate director to advise that Form 90s are necessary.  Include a copy of your Form 90 and any supporting documentation for their reference.  Your Form 90 </a:t>
            </a:r>
            <a:r>
              <a:rPr lang="en-US" b="1" dirty="0">
                <a:cs typeface="Calibri" panose="020F0502020204030204" pitchFamily="34" charset="0"/>
              </a:rPr>
              <a:t>cannot</a:t>
            </a:r>
            <a:r>
              <a:rPr lang="en-US" dirty="0">
                <a:cs typeface="Calibri" panose="020F0502020204030204" pitchFamily="34" charset="0"/>
              </a:rPr>
              <a:t> be processed </a:t>
            </a:r>
            <a:r>
              <a:rPr lang="en-US">
                <a:cs typeface="Calibri" panose="020F0502020204030204" pitchFamily="34" charset="0"/>
              </a:rPr>
              <a:t>until all </a:t>
            </a:r>
            <a:r>
              <a:rPr lang="en-US" dirty="0">
                <a:cs typeface="Calibri" panose="020F0502020204030204" pitchFamily="34" charset="0"/>
              </a:rPr>
              <a:t>Form 90s are received.</a:t>
            </a:r>
          </a:p>
        </p:txBody>
      </p:sp>
    </p:spTree>
    <p:extLst>
      <p:ext uri="{BB962C8B-B14F-4D97-AF65-F5344CB8AC3E}">
        <p14:creationId xmlns:p14="http://schemas.microsoft.com/office/powerpoint/2010/main" val="51724751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5A2EE8-B055-4766-B869-9FA52654877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40449" y="1596189"/>
            <a:ext cx="11029950" cy="4000793"/>
          </a:xfrm>
        </p:spPr>
        <p:txBody>
          <a:bodyPr anchor="t" anchorCtr="0">
            <a:normAutofit/>
          </a:bodyPr>
          <a:lstStyle/>
          <a:p>
            <a:pPr>
              <a:spcBef>
                <a:spcPts val="600"/>
              </a:spcBef>
            </a:pPr>
            <a:r>
              <a:rPr lang="en-US" sz="2000" dirty="0">
                <a:cs typeface="Calibri" panose="020F0502020204030204" pitchFamily="34" charset="0"/>
              </a:rPr>
              <a:t>When renaming a course – if it is listed on the requirements table or referenced in the front matter of your catalog page, you must submit a Form 90A to rename it. </a:t>
            </a:r>
          </a:p>
          <a:p>
            <a:pPr>
              <a:spcBef>
                <a:spcPts val="600"/>
              </a:spcBef>
            </a:pPr>
            <a:r>
              <a:rPr lang="en-US" sz="2000" dirty="0">
                <a:cs typeface="Calibri" panose="020F0502020204030204" pitchFamily="34" charset="0"/>
              </a:rPr>
              <a:t>For example - IST prefix changed to ITEC: </a:t>
            </a:r>
          </a:p>
          <a:p>
            <a:pPr marL="606192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cs typeface="Calibri" panose="020F0502020204030204" pitchFamily="34" charset="0"/>
              </a:rPr>
              <a:t>Form 90s submitted to change course names.  (Blanket Form 90 appropriate here.)</a:t>
            </a:r>
          </a:p>
          <a:p>
            <a:pPr marL="606192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cs typeface="Calibri" panose="020F0502020204030204" pitchFamily="34" charset="0"/>
              </a:rPr>
              <a:t>Form 90A submitted to update catalog page for Information Technology</a:t>
            </a:r>
          </a:p>
          <a:p>
            <a:pPr marL="606192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cs typeface="Calibri" panose="020F0502020204030204" pitchFamily="34" charset="0"/>
              </a:rPr>
              <a:t>Additional Form 90As necessary for Electronic Systems Technologies (EST), as IST 209 is listed within their requirements table as an Approved Technical or Career Elective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C1E984B-9741-4026-8E51-4895238C75C4}"/>
              </a:ext>
            </a:extLst>
          </p:cNvPr>
          <p:cNvSpPr txBox="1"/>
          <p:nvPr/>
        </p:nvSpPr>
        <p:spPr>
          <a:xfrm>
            <a:off x="449705" y="657417"/>
            <a:ext cx="11305472" cy="523220"/>
          </a:xfrm>
          <a:prstGeom prst="rect">
            <a:avLst/>
          </a:prstGeom>
          <a:solidFill>
            <a:srgbClr val="72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cs typeface="Calibri" panose="020F0502020204030204" pitchFamily="34" charset="0"/>
              </a:rPr>
              <a:t>MODIFY A COURSE</a:t>
            </a:r>
          </a:p>
        </p:txBody>
      </p:sp>
    </p:spTree>
    <p:extLst>
      <p:ext uri="{BB962C8B-B14F-4D97-AF65-F5344CB8AC3E}">
        <p14:creationId xmlns:p14="http://schemas.microsoft.com/office/powerpoint/2010/main" val="107365353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46759" y="1445645"/>
            <a:ext cx="11298477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cs typeface="Calibri" panose="020F0502020204030204" pitchFamily="34" charset="0"/>
              </a:rPr>
              <a:t>Missing approval signatures; support staff cannot sign ‘on behalf of’ a director or dean.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cs typeface="Calibri" panose="020F0502020204030204" pitchFamily="34" charset="0"/>
              </a:rPr>
              <a:t>Missing master syllabi – required when adding new courses. 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cs typeface="Calibri" panose="020F0502020204030204" pitchFamily="34" charset="0"/>
              </a:rPr>
              <a:t>Graduate Credit – you should check yes or no.  This prompts APAP staff to submit form to Graduate School for signature. 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cs typeface="Calibri" panose="020F0502020204030204" pitchFamily="34" charset="0"/>
              </a:rPr>
              <a:t>Degree Attribute – mark if a course has been approved by UHON or UCC.  This prompts APAP staff to submit form for to UCC or Honors for signature.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cs typeface="Calibri" panose="020F0502020204030204" pitchFamily="34" charset="0"/>
              </a:rPr>
              <a:t>Co-Requisite, Equivalent, or Crosslisted courses should be listed on the Form 90.  Accompanying Form 90s for these courses are required. 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cs typeface="Calibri" panose="020F0502020204030204" pitchFamily="34" charset="0"/>
              </a:rPr>
              <a:t>Include Prerequisites and Co-Requisites in the description box.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cs typeface="Calibri" panose="020F0502020204030204" pitchFamily="34" charset="0"/>
              </a:rPr>
              <a:t>An Equivalent course is a former course. Crosslisted courses are current courses that have the same content.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cs typeface="Calibri" panose="020F0502020204030204" pitchFamily="34" charset="0"/>
              </a:rPr>
              <a:t>When defining a prerequisite, EDUC XXX, PHIL XXX = EDUC XXX and PHIL XXX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9705" y="652655"/>
            <a:ext cx="11305472" cy="523220"/>
          </a:xfrm>
          <a:prstGeom prst="rect">
            <a:avLst/>
          </a:prstGeom>
          <a:solidFill>
            <a:srgbClr val="720000"/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cs typeface="Calibri" panose="020F0502020204030204" pitchFamily="34" charset="0"/>
              </a:rPr>
              <a:t>COMMON FORM ERRORS</a:t>
            </a:r>
          </a:p>
        </p:txBody>
      </p:sp>
    </p:spTree>
    <p:extLst>
      <p:ext uri="{BB962C8B-B14F-4D97-AF65-F5344CB8AC3E}">
        <p14:creationId xmlns:p14="http://schemas.microsoft.com/office/powerpoint/2010/main" val="307289819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6759" y="1470451"/>
            <a:ext cx="11298477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cs typeface="Calibri" panose="020F0502020204030204" pitchFamily="34" charset="0"/>
              </a:rPr>
              <a:t>When DROPPING a course – if it is a pre-requisite for another course XYZ, a Form 90 is needed for course XYZ to remove it as a pre-requisite. 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cs typeface="Calibri" panose="020F0502020204030204" pitchFamily="34" charset="0"/>
              </a:rPr>
              <a:t>When DROPPING a course – if it is listed on the requirements table or referenced in the front matter of your catalog page, you must submit a Form 90A to remove it.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cs typeface="Calibri" panose="020F0502020204030204" pitchFamily="34" charset="0"/>
              </a:rPr>
              <a:t>When renaming a course – if it is listed on the requirements table or referenced in the front matter of your catalog page, you must submit a Form 90A to rename it.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We recommend that you download the forms and fill it out using PDF software.  The form is not designed to be filled out within a web browser.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A Form 90 is required to modify a course listing in the catalog. A Form 90A is not needed.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Courses listed in the catalog should be reviewed. Those no longer offered should be eliminated.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Courses on the schedule of classes should be reviewed. Courses that will not be offered should be removed. They can be added back to the schedule with a Form 75.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endParaRPr lang="en-US" sz="2000" dirty="0">
              <a:cs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9705" y="652655"/>
            <a:ext cx="11305472" cy="523220"/>
          </a:xfrm>
          <a:prstGeom prst="rect">
            <a:avLst/>
          </a:prstGeom>
          <a:solidFill>
            <a:srgbClr val="720000"/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cs typeface="Calibri" panose="020F0502020204030204" pitchFamily="34" charset="0"/>
              </a:rPr>
              <a:t>COMMON FORM ERRORS</a:t>
            </a:r>
          </a:p>
        </p:txBody>
      </p:sp>
    </p:spTree>
    <p:extLst>
      <p:ext uri="{BB962C8B-B14F-4D97-AF65-F5344CB8AC3E}">
        <p14:creationId xmlns:p14="http://schemas.microsoft.com/office/powerpoint/2010/main" val="251185478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B373F125-DEF3-41D6-9918-AB21A2ACC3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1E9F226-EB6E-48C9-ADDA-636DE4BF4E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581" y="485678"/>
            <a:ext cx="4174743" cy="58887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EB00C9-319B-4690-ACC4-C036E3EE7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157" y="1113764"/>
            <a:ext cx="3269749" cy="4624327"/>
          </a:xfrm>
        </p:spPr>
        <p:txBody>
          <a:bodyPr anchor="ctr"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  <a:latin typeface="+mn-lt"/>
              </a:rPr>
              <a:t>In addition…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854419-6216-4E59-ACC2-01FA0FCEFA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5905" y="1113764"/>
            <a:ext cx="6108179" cy="4624327"/>
          </a:xfrm>
        </p:spPr>
        <p:txBody>
          <a:bodyPr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n-US" sz="2400" dirty="0"/>
              <a:t>iTransfer (</a:t>
            </a:r>
            <a:r>
              <a:rPr lang="en-US" sz="2400" dirty="0">
                <a:hlinkClick r:id="rId2"/>
              </a:rPr>
              <a:t>https://itransfer.org/</a:t>
            </a:r>
            <a:r>
              <a:rPr lang="en-US" sz="2400" dirty="0"/>
              <a:t>) Source of IAI numbers as well as information on transfer of coursework in the State of Illinois</a:t>
            </a:r>
          </a:p>
          <a:p>
            <a:pPr>
              <a:spcBef>
                <a:spcPts val="600"/>
              </a:spcBef>
            </a:pPr>
            <a:r>
              <a:rPr lang="en-US" sz="2400" dirty="0"/>
              <a:t>Additional tutorials related to catalog processes and program reviews at SIUC (</a:t>
            </a:r>
            <a:r>
              <a:rPr lang="en-US" sz="2400" dirty="0">
                <a:hlinkClick r:id="rId3"/>
              </a:rPr>
              <a:t>https://pvcaa.siu.edu/associate-academic-programs/tutorials.php</a:t>
            </a:r>
            <a:r>
              <a:rPr lang="en-US" sz="2400" dirty="0"/>
              <a:t>).  Includes guidelines for developing a master syllabus.</a:t>
            </a:r>
          </a:p>
          <a:p>
            <a:pPr>
              <a:spcBef>
                <a:spcPts val="600"/>
              </a:spcBef>
            </a:pPr>
            <a:r>
              <a:rPr lang="en-US" sz="2400" dirty="0"/>
              <a:t>Office of the Registrar: </a:t>
            </a:r>
            <a:r>
              <a:rPr lang="en-US" sz="2400" dirty="0">
                <a:hlinkClick r:id="rId4"/>
              </a:rPr>
              <a:t>registrar@siu.edu</a:t>
            </a:r>
            <a:endParaRPr lang="en-US" sz="2400" dirty="0"/>
          </a:p>
          <a:p>
            <a:pPr marL="0" indent="0">
              <a:spcBef>
                <a:spcPts val="600"/>
              </a:spcBef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6014876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E9AA9F65-94B8-41A5-A7FF-23D2CFB11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E8B0F8E-3F6C-4541-B9C1-774D80A088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A45F5BC-32D1-41CD-B270-C46F18CA1A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BB74D4E-F243-4A10-813D-500A14025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B373F125-DEF3-41D6-9918-AB21A2ACC3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1E9F226-EB6E-48C9-ADDA-636DE4BF4E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581" y="485678"/>
            <a:ext cx="4174743" cy="58887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 idx="4294967295"/>
          </p:nvPr>
        </p:nvSpPr>
        <p:spPr>
          <a:xfrm>
            <a:off x="959157" y="1113764"/>
            <a:ext cx="3269749" cy="462432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/>
            <a:r>
              <a:rPr lang="en-US" sz="4000" dirty="0">
                <a:solidFill>
                  <a:srgbClr val="FFFFFF"/>
                </a:solidFill>
              </a:rPr>
              <a:t>Contacts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4294967295"/>
          </p:nvPr>
        </p:nvSpPr>
        <p:spPr>
          <a:xfrm>
            <a:off x="5153384" y="707764"/>
            <a:ext cx="6108179" cy="5436326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indent="0" defTabSz="457200">
              <a:buNone/>
            </a:pPr>
            <a:r>
              <a:rPr lang="en-US" sz="2400" dirty="0"/>
              <a:t>APAP Office </a:t>
            </a:r>
          </a:p>
          <a:p>
            <a:pPr defTabSz="457200"/>
            <a:r>
              <a:rPr lang="en-US" sz="2400" dirty="0"/>
              <a:t>Associate Provost for Academic Programs</a:t>
            </a:r>
          </a:p>
          <a:p>
            <a:pPr defTabSz="457200"/>
            <a:r>
              <a:rPr lang="en-US" sz="2400" dirty="0"/>
              <a:t>Melissa Laake, Office Administrator</a:t>
            </a:r>
          </a:p>
          <a:p>
            <a:pPr defTabSz="457200"/>
            <a:r>
              <a:rPr lang="en-US" sz="2400" dirty="0"/>
              <a:t>apap@siu.edu</a:t>
            </a:r>
          </a:p>
          <a:p>
            <a:pPr defTabSz="457200"/>
            <a:r>
              <a:rPr lang="en-US" sz="2400" dirty="0"/>
              <a:t>453-7653</a:t>
            </a:r>
          </a:p>
          <a:p>
            <a:pPr marL="0" indent="0" defTabSz="457200">
              <a:spcBef>
                <a:spcPts val="600"/>
              </a:spcBef>
              <a:buNone/>
            </a:pPr>
            <a:endParaRPr lang="en-US" sz="2400" dirty="0"/>
          </a:p>
          <a:p>
            <a:pPr marL="0" indent="0" defTabSz="457200">
              <a:buNone/>
            </a:pPr>
            <a:r>
              <a:rPr lang="en-US" sz="2400" dirty="0"/>
              <a:t>Registrar Office</a:t>
            </a:r>
          </a:p>
          <a:p>
            <a:pPr defTabSz="457200"/>
            <a:r>
              <a:rPr lang="en-US" sz="2400" dirty="0"/>
              <a:t>Suzanne Goad, Master Course File, Degree Works, Program Articulation Degree Reviews</a:t>
            </a:r>
          </a:p>
          <a:p>
            <a:pPr defTabSz="457200"/>
            <a:r>
              <a:rPr lang="en-US" sz="2400" dirty="0"/>
              <a:t>sgoad@siu.edu</a:t>
            </a:r>
          </a:p>
          <a:p>
            <a:pPr defTabSz="457200"/>
            <a:r>
              <a:rPr lang="en-US" sz="2400" dirty="0"/>
              <a:t>453-7134</a:t>
            </a:r>
          </a:p>
        </p:txBody>
      </p:sp>
    </p:spTree>
    <p:extLst>
      <p:ext uri="{BB962C8B-B14F-4D97-AF65-F5344CB8AC3E}">
        <p14:creationId xmlns:p14="http://schemas.microsoft.com/office/powerpoint/2010/main" val="13647449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F15C03-9AAA-4404-8EF3-EA2318344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New unit of instruction (</a:t>
            </a:r>
            <a:r>
              <a:rPr lang="en-US" dirty="0" err="1"/>
              <a:t>nui</a:t>
            </a:r>
            <a:r>
              <a:rPr lang="en-US" dirty="0"/>
              <a:t>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5F35813-4755-47AB-83A8-E33B44B045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7" y="1828800"/>
            <a:ext cx="11029615" cy="438912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br>
              <a:rPr lang="en-US" sz="2600" dirty="0"/>
            </a:br>
            <a:r>
              <a:rPr lang="en-US" sz="2600" dirty="0"/>
              <a:t>The </a:t>
            </a:r>
            <a:r>
              <a:rPr lang="en-US" sz="2600" b="1" dirty="0"/>
              <a:t>New Unit of Instruction (NUI)</a:t>
            </a:r>
            <a:r>
              <a:rPr lang="en-US" sz="2600" dirty="0"/>
              <a:t> is required for the creation of a new degree program. </a:t>
            </a:r>
          </a:p>
          <a:p>
            <a:pPr lvl="1"/>
            <a:r>
              <a:rPr lang="en-US" sz="2400" dirty="0"/>
              <a:t> The NUI process includes:</a:t>
            </a:r>
          </a:p>
          <a:p>
            <a:pPr lvl="2"/>
            <a:r>
              <a:rPr lang="en-US" sz="2200" dirty="0"/>
              <a:t>A Notice of Intent (NOI). </a:t>
            </a:r>
          </a:p>
          <a:p>
            <a:pPr lvl="2"/>
            <a:r>
              <a:rPr lang="en-US" sz="2200" dirty="0"/>
              <a:t>Discussion between universities within the SIU system when there are two programs in the same discipline.</a:t>
            </a:r>
          </a:p>
          <a:p>
            <a:pPr lvl="2"/>
            <a:r>
              <a:rPr lang="en-US" sz="2200" dirty="0"/>
              <a:t>Article 9.</a:t>
            </a:r>
          </a:p>
          <a:p>
            <a:pPr lvl="2"/>
            <a:r>
              <a:rPr lang="en-US" sz="2200" dirty="0"/>
              <a:t>A lengthy five-part application. Part 2, Section 8 Equity is a major focus for IBHE.  This is part of the IBHE Strategic Plan </a:t>
            </a:r>
            <a:r>
              <a:rPr lang="en-US" sz="2200" i="1" dirty="0"/>
              <a:t>A Thriving Illinois: Higher Education Paths to Equity, Sustainability, and Growth</a:t>
            </a:r>
            <a:r>
              <a:rPr lang="en-US" sz="2200" dirty="0"/>
              <a:t>.</a:t>
            </a:r>
          </a:p>
          <a:p>
            <a:pPr lvl="2"/>
            <a:r>
              <a:rPr lang="en-US" sz="2000" dirty="0"/>
              <a:t>Approval through the IBHE Board.</a:t>
            </a:r>
            <a:endParaRPr lang="en-US" sz="2200" dirty="0"/>
          </a:p>
          <a:p>
            <a:pPr marL="0" indent="0">
              <a:buNone/>
            </a:pP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41759569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20F70F-3155-46E8-9D84-D5096BD25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Notice of Intent (NOI)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CDAB590-02F1-4238-8ADB-F543DB3FC7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1193" y="1589881"/>
            <a:ext cx="3886200" cy="5077968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1ED1EC6-EE0E-4037-8763-5B0BBE04533F}"/>
              </a:ext>
            </a:extLst>
          </p:cNvPr>
          <p:cNvSpPr txBox="1">
            <a:spLocks/>
          </p:cNvSpPr>
          <p:nvPr/>
        </p:nvSpPr>
        <p:spPr>
          <a:xfrm>
            <a:off x="4679575" y="1947134"/>
            <a:ext cx="7164593" cy="42707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305976" indent="-305976" algn="l" defTabSz="457167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29952" indent="-305976" algn="l" defTabSz="457167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99934" indent="-269980" algn="l" defTabSz="457167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1908" indent="-233983" algn="l" defTabSz="457167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1880" indent="-233983" algn="l" defTabSz="457167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99859" indent="-228584" algn="l" defTabSz="457167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99836" indent="-228584" algn="l" defTabSz="457167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99814" indent="-228584" algn="l" defTabSz="457167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99791" indent="-228584" algn="l" defTabSz="457167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anose="05020102010507070707" pitchFamily="18" charset="2"/>
              <a:buNone/>
            </a:pPr>
            <a:br>
              <a:rPr lang="en-US" sz="2600" dirty="0"/>
            </a:br>
            <a:r>
              <a:rPr lang="en-US" sz="2600" dirty="0"/>
              <a:t>The </a:t>
            </a:r>
            <a:r>
              <a:rPr lang="en-US" sz="2600" b="1" dirty="0"/>
              <a:t>Notice of Intent (NOI) </a:t>
            </a:r>
            <a:r>
              <a:rPr lang="en-US" sz="2600" dirty="0"/>
              <a:t>is required for the creation of a new degree program. </a:t>
            </a:r>
          </a:p>
          <a:p>
            <a:pPr marL="0" indent="0">
              <a:buFont typeface="Wingdings 2" panose="05020102010507070707" pitchFamily="18" charset="2"/>
              <a:buNone/>
            </a:pPr>
            <a:r>
              <a:rPr lang="en-US" sz="2600" dirty="0"/>
              <a:t>IBHE will post this on their website for 30 days for public comment.</a:t>
            </a:r>
          </a:p>
          <a:p>
            <a:pPr marL="0" indent="0">
              <a:buFont typeface="Wingdings 2" panose="05020102010507070707" pitchFamily="18" charset="2"/>
              <a:buNone/>
            </a:pPr>
            <a:r>
              <a:rPr lang="en-US" sz="2600" dirty="0"/>
              <a:t>Of note:</a:t>
            </a:r>
          </a:p>
          <a:p>
            <a:r>
              <a:rPr lang="en-US" sz="2600" dirty="0"/>
              <a:t>SIU is located in the Southern Region</a:t>
            </a:r>
          </a:p>
          <a:p>
            <a:r>
              <a:rPr lang="en-US" sz="2600" dirty="0"/>
              <a:t>See IPEDS website for CIP codes (https://nces.ed.gov/ipeds/cipcode/)</a:t>
            </a:r>
          </a:p>
          <a:p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1435208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528C5D-99D5-4716-808F-F4B88BAA6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Collaboration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2DF1AA-E1F7-461C-96A9-050602F45A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4" y="1847015"/>
            <a:ext cx="11029615" cy="446772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/>
              <a:t>A discussion is required with SIU Edwardsville and/or School of Medicine prior to development of a new degree program where there may potentially be two programs in the same discipline.</a:t>
            </a:r>
          </a:p>
          <a:p>
            <a:pPr marL="0" indent="0">
              <a:buNone/>
            </a:pPr>
            <a:r>
              <a:rPr lang="en-US" sz="2400" dirty="0"/>
              <a:t>Discussion will be coordinated by the APAP Office.</a:t>
            </a:r>
          </a:p>
          <a:p>
            <a:pPr marL="0" indent="0">
              <a:buNone/>
            </a:pPr>
            <a:r>
              <a:rPr lang="en-US" sz="2400" dirty="0"/>
              <a:t>The following three questions will be considered:</a:t>
            </a:r>
          </a:p>
          <a:p>
            <a:r>
              <a:rPr lang="en-US" sz="2400" dirty="0"/>
              <a:t>Is there a regional need for the program?</a:t>
            </a:r>
          </a:p>
          <a:p>
            <a:r>
              <a:rPr lang="en-US" sz="2400" dirty="0"/>
              <a:t>Does the program have distinctiveness compared to a program on another system campus?</a:t>
            </a:r>
          </a:p>
          <a:p>
            <a:r>
              <a:rPr lang="en-US" sz="2400" dirty="0"/>
              <a:t>What is the potential for collaboration (student learning, faculty collaboration, infrastructure sharing) across two campuses in the same discipline?</a:t>
            </a:r>
          </a:p>
        </p:txBody>
      </p:sp>
    </p:spTree>
    <p:extLst>
      <p:ext uri="{BB962C8B-B14F-4D97-AF65-F5344CB8AC3E}">
        <p14:creationId xmlns:p14="http://schemas.microsoft.com/office/powerpoint/2010/main" val="31401021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79F4E1-AB98-4DFD-B963-45CF48CB0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Article 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37E45D-4D42-43AF-B78C-44BAB3DDD8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7" y="1624405"/>
            <a:ext cx="11029615" cy="47441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b="1" dirty="0"/>
              <a:t>Article 9: Program Changes</a:t>
            </a:r>
            <a:r>
              <a:rPr lang="en-US" sz="2600" dirty="0"/>
              <a:t> is a part in the Agreement between the BOT of SIU and the SIUC Faculty Association, IEA/NEA.</a:t>
            </a:r>
          </a:p>
          <a:p>
            <a:pPr marL="0" indent="0">
              <a:buNone/>
            </a:pPr>
            <a:r>
              <a:rPr lang="en-US" sz="2600" dirty="0"/>
              <a:t>Per contractual agreement, Article 9 is invoked when an academic program is initiated, merged, reduced or eliminated. </a:t>
            </a:r>
          </a:p>
          <a:p>
            <a:pPr marL="0" indent="0">
              <a:buNone/>
            </a:pPr>
            <a:r>
              <a:rPr lang="en-US" sz="2600" dirty="0"/>
              <a:t>Additional resources:</a:t>
            </a:r>
          </a:p>
          <a:p>
            <a:r>
              <a:rPr lang="en-US" sz="2600" dirty="0"/>
              <a:t>2021-2024 Faculty Association, IEA/NEA Contract: </a:t>
            </a:r>
            <a:r>
              <a:rPr lang="en-US" sz="2600" dirty="0">
                <a:hlinkClick r:id="rId2"/>
              </a:rPr>
              <a:t>https://laborrelations.siu.edu/_common/documents/2021-2024-fa-iea-nea1.pdf</a:t>
            </a:r>
            <a:endParaRPr lang="en-US" sz="2600" dirty="0"/>
          </a:p>
          <a:p>
            <a:r>
              <a:rPr lang="en-US" sz="2600" dirty="0"/>
              <a:t>Provost Website: </a:t>
            </a:r>
            <a:r>
              <a:rPr lang="en-US" sz="2600" dirty="0">
                <a:hlinkClick r:id="rId3"/>
              </a:rPr>
              <a:t>https://pvcaa.siu.edu/academic-administration/article-9/</a:t>
            </a:r>
            <a:r>
              <a:rPr lang="en-US" sz="2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72408610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Custom 9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720000"/>
      </a:accent1>
      <a:accent2>
        <a:srgbClr val="BFBFBF"/>
      </a:accent2>
      <a:accent3>
        <a:srgbClr val="720000"/>
      </a:accent3>
      <a:accent4>
        <a:srgbClr val="969FA7"/>
      </a:accent4>
      <a:accent5>
        <a:srgbClr val="66B1CE"/>
      </a:accent5>
      <a:accent6>
        <a:srgbClr val="40619D"/>
      </a:accent6>
      <a:hlink>
        <a:srgbClr val="000000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3666</TotalTime>
  <Words>3034</Words>
  <Application>Microsoft Office PowerPoint</Application>
  <PresentationFormat>Widescreen</PresentationFormat>
  <Paragraphs>271</Paragraphs>
  <Slides>55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0" baseType="lpstr">
      <vt:lpstr>Arial</vt:lpstr>
      <vt:lpstr>Calibri</vt:lpstr>
      <vt:lpstr>Gill Sans MT</vt:lpstr>
      <vt:lpstr>Wingdings 2</vt:lpstr>
      <vt:lpstr>Dividend</vt:lpstr>
      <vt:lpstr>Program and Catalog changes</vt:lpstr>
      <vt:lpstr>PowerPoint Presentation</vt:lpstr>
      <vt:lpstr>catalog</vt:lpstr>
      <vt:lpstr>Catalog - year</vt:lpstr>
      <vt:lpstr>New Unit of Instruction (NUI)</vt:lpstr>
      <vt:lpstr>New unit of instruction (nui)</vt:lpstr>
      <vt:lpstr>Notice of Intent (NOI)</vt:lpstr>
      <vt:lpstr>Collaboration</vt:lpstr>
      <vt:lpstr>Article 9</vt:lpstr>
      <vt:lpstr>Article 9 Process</vt:lpstr>
      <vt:lpstr>timeline</vt:lpstr>
      <vt:lpstr>Affected Officers Letter</vt:lpstr>
      <vt:lpstr>Reasonable and Moderate Extension (RME)</vt:lpstr>
      <vt:lpstr>Reasonable and Moderate Extension (RME)</vt:lpstr>
      <vt:lpstr>reasonable and moderate extension (Rme)</vt:lpstr>
      <vt:lpstr>timeline</vt:lpstr>
      <vt:lpstr>Affected officers letter</vt:lpstr>
      <vt:lpstr>Program Description (Form 90A)</vt:lpstr>
      <vt:lpstr>Program Description (Form 90A)</vt:lpstr>
      <vt:lpstr>Form 90A Versus RME</vt:lpstr>
      <vt:lpstr>Form 90A Versus RME</vt:lpstr>
      <vt:lpstr>Form 90A Versus RME</vt:lpstr>
      <vt:lpstr>Form 90A Versus RME</vt:lpstr>
      <vt:lpstr>FORM 90A VERSUS rme</vt:lpstr>
      <vt:lpstr>Program Description (Form 90A)</vt:lpstr>
      <vt:lpstr>Process</vt:lpstr>
      <vt:lpstr>PowerPoint Presentation</vt:lpstr>
      <vt:lpstr>PowerPoint Presentation</vt:lpstr>
      <vt:lpstr>PowerPoint Presentation</vt:lpstr>
      <vt:lpstr>PowerPoint Presentation</vt:lpstr>
      <vt:lpstr>signature lines</vt:lpstr>
      <vt:lpstr>Common Errors</vt:lpstr>
      <vt:lpstr>Course Description (Form 90)</vt:lpstr>
      <vt:lpstr>Course description (form 90)</vt:lpstr>
      <vt:lpstr>PowerPoint Presentation</vt:lpstr>
      <vt:lpstr>Course description (form 90)</vt:lpstr>
      <vt:lpstr>Process</vt:lpstr>
      <vt:lpstr>PowerPoint Presentation</vt:lpstr>
      <vt:lpstr>PowerPoint Presentation</vt:lpstr>
      <vt:lpstr>PowerPoint Presentation</vt:lpstr>
      <vt:lpstr>pre-requisites and restrictions</vt:lpstr>
      <vt:lpstr>pre-requisites and restrictions Example</vt:lpstr>
      <vt:lpstr>Co-requisites</vt:lpstr>
      <vt:lpstr>Co-requisites EXAMPLE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 addition…</vt:lpstr>
      <vt:lpstr>Contacts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Catalog and course change requests</dc:title>
  <dc:creator>LR</dc:creator>
  <cp:lastModifiedBy>Lindsey, Julie M</cp:lastModifiedBy>
  <cp:revision>209</cp:revision>
  <dcterms:created xsi:type="dcterms:W3CDTF">2020-09-14T23:45:57Z</dcterms:created>
  <dcterms:modified xsi:type="dcterms:W3CDTF">2023-08-21T13:21:08Z</dcterms:modified>
</cp:coreProperties>
</file>